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3"/>
  </p:notesMasterIdLst>
  <p:sldIdLst>
    <p:sldId id="256" r:id="rId3"/>
    <p:sldId id="304" r:id="rId4"/>
    <p:sldId id="352" r:id="rId5"/>
    <p:sldId id="353" r:id="rId6"/>
    <p:sldId id="354" r:id="rId7"/>
    <p:sldId id="355" r:id="rId8"/>
    <p:sldId id="357" r:id="rId9"/>
    <p:sldId id="440" r:id="rId10"/>
    <p:sldId id="441" r:id="rId11"/>
    <p:sldId id="442" r:id="rId12"/>
    <p:sldId id="475" r:id="rId13"/>
    <p:sldId id="471" r:id="rId14"/>
    <p:sldId id="476" r:id="rId15"/>
    <p:sldId id="467" r:id="rId16"/>
    <p:sldId id="468" r:id="rId17"/>
    <p:sldId id="510" r:id="rId18"/>
    <p:sldId id="416" r:id="rId19"/>
    <p:sldId id="432" r:id="rId20"/>
    <p:sldId id="490" r:id="rId21"/>
    <p:sldId id="491" r:id="rId22"/>
    <p:sldId id="482" r:id="rId23"/>
    <p:sldId id="433" r:id="rId24"/>
    <p:sldId id="423" r:id="rId25"/>
    <p:sldId id="427" r:id="rId26"/>
    <p:sldId id="511" r:id="rId27"/>
    <p:sldId id="438" r:id="rId28"/>
    <p:sldId id="464" r:id="rId29"/>
    <p:sldId id="463" r:id="rId30"/>
    <p:sldId id="436" r:id="rId31"/>
    <p:sldId id="512" r:id="rId32"/>
    <p:sldId id="435" r:id="rId33"/>
    <p:sldId id="485" r:id="rId34"/>
    <p:sldId id="486" r:id="rId35"/>
    <p:sldId id="487" r:id="rId36"/>
    <p:sldId id="489" r:id="rId37"/>
    <p:sldId id="380" r:id="rId38"/>
    <p:sldId id="439" r:id="rId39"/>
    <p:sldId id="399" r:id="rId40"/>
    <p:sldId id="447" r:id="rId41"/>
    <p:sldId id="445" r:id="rId42"/>
    <p:sldId id="389" r:id="rId43"/>
    <p:sldId id="391" r:id="rId44"/>
    <p:sldId id="495" r:id="rId45"/>
    <p:sldId id="396" r:id="rId46"/>
    <p:sldId id="496" r:id="rId47"/>
    <p:sldId id="501" r:id="rId48"/>
    <p:sldId id="456" r:id="rId49"/>
    <p:sldId id="457" r:id="rId50"/>
    <p:sldId id="458" r:id="rId51"/>
    <p:sldId id="459" r:id="rId52"/>
    <p:sldId id="460" r:id="rId53"/>
    <p:sldId id="455" r:id="rId54"/>
    <p:sldId id="497" r:id="rId55"/>
    <p:sldId id="499" r:id="rId56"/>
    <p:sldId id="498" r:id="rId57"/>
    <p:sldId id="500" r:id="rId58"/>
    <p:sldId id="452" r:id="rId59"/>
    <p:sldId id="513" r:id="rId60"/>
    <p:sldId id="462" r:id="rId61"/>
    <p:sldId id="361" r:id="rId62"/>
    <p:sldId id="363" r:id="rId63"/>
    <p:sldId id="364" r:id="rId64"/>
    <p:sldId id="365" r:id="rId65"/>
    <p:sldId id="366" r:id="rId66"/>
    <p:sldId id="367" r:id="rId67"/>
    <p:sldId id="368" r:id="rId68"/>
    <p:sldId id="369" r:id="rId69"/>
    <p:sldId id="508" r:id="rId70"/>
    <p:sldId id="509" r:id="rId71"/>
    <p:sldId id="503" r:id="rId7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AD07193C-F86D-4DE2-8426-E97E791EEAD6}">
          <p14:sldIdLst>
            <p14:sldId id="256"/>
            <p14:sldId id="304"/>
            <p14:sldId id="352"/>
            <p14:sldId id="353"/>
            <p14:sldId id="354"/>
            <p14:sldId id="355"/>
            <p14:sldId id="357"/>
            <p14:sldId id="440"/>
            <p14:sldId id="441"/>
            <p14:sldId id="442"/>
            <p14:sldId id="475"/>
            <p14:sldId id="471"/>
            <p14:sldId id="476"/>
            <p14:sldId id="467"/>
            <p14:sldId id="468"/>
            <p14:sldId id="510"/>
            <p14:sldId id="416"/>
            <p14:sldId id="432"/>
            <p14:sldId id="490"/>
            <p14:sldId id="491"/>
          </p14:sldIdLst>
        </p14:section>
        <p14:section name="无标题节" id="{E2E6FF25-1AEA-40BA-96FC-4FE679C5CE76}">
          <p14:sldIdLst>
            <p14:sldId id="482"/>
            <p14:sldId id="433"/>
            <p14:sldId id="423"/>
          </p14:sldIdLst>
        </p14:section>
        <p14:section name="无标题节" id="{9EF4B641-BBBE-470B-BAFB-182856451243}">
          <p14:sldIdLst>
            <p14:sldId id="427"/>
            <p14:sldId id="511"/>
            <p14:sldId id="438"/>
            <p14:sldId id="464"/>
            <p14:sldId id="463"/>
            <p14:sldId id="436"/>
            <p14:sldId id="512"/>
            <p14:sldId id="435"/>
            <p14:sldId id="485"/>
            <p14:sldId id="486"/>
            <p14:sldId id="487"/>
            <p14:sldId id="489"/>
            <p14:sldId id="380"/>
            <p14:sldId id="439"/>
            <p14:sldId id="399"/>
            <p14:sldId id="447"/>
            <p14:sldId id="445"/>
            <p14:sldId id="389"/>
            <p14:sldId id="391"/>
            <p14:sldId id="495"/>
            <p14:sldId id="396"/>
            <p14:sldId id="496"/>
            <p14:sldId id="501"/>
            <p14:sldId id="456"/>
            <p14:sldId id="457"/>
            <p14:sldId id="458"/>
            <p14:sldId id="459"/>
            <p14:sldId id="460"/>
            <p14:sldId id="455"/>
            <p14:sldId id="497"/>
            <p14:sldId id="499"/>
            <p14:sldId id="498"/>
            <p14:sldId id="500"/>
            <p14:sldId id="452"/>
            <p14:sldId id="513"/>
            <p14:sldId id="462"/>
            <p14:sldId id="361"/>
            <p14:sldId id="363"/>
            <p14:sldId id="364"/>
            <p14:sldId id="365"/>
            <p14:sldId id="366"/>
            <p14:sldId id="367"/>
            <p14:sldId id="368"/>
            <p14:sldId id="369"/>
            <p14:sldId id="508"/>
            <p14:sldId id="509"/>
            <p14:sldId id="50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4660"/>
  </p:normalViewPr>
  <p:slideViewPr>
    <p:cSldViewPr>
      <p:cViewPr varScale="1">
        <p:scale>
          <a:sx n="48" d="100"/>
          <a:sy n="48" d="100"/>
        </p:scale>
        <p:origin x="-1291"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6" Type="http://schemas.openxmlformats.org/officeDocument/2006/relationships/tableStyles" Target="tableStyles.xml"/><Relationship Id="rId75" Type="http://schemas.openxmlformats.org/officeDocument/2006/relationships/viewProps" Target="viewProps.xml"/><Relationship Id="rId74" Type="http://schemas.openxmlformats.org/officeDocument/2006/relationships/presProps" Target="presProps.xml"/><Relationship Id="rId73" Type="http://schemas.openxmlformats.org/officeDocument/2006/relationships/notesMaster" Target="notesMasters/notesMaster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4D941A-FF29-40B6-ACD6-B73BB8FDE44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EC2F0D-F520-4FDC-8D54-F6864A90EDD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p>
            <a:fld id="{746418DD-8AC7-4743-9EA4-B0075FBC09A1}" type="datetimeFigureOut">
              <a:rPr lang="zh-CN" altLang="en-US" smtClean="0"/>
            </a:fld>
            <a:endParaRPr lang="zh-CN" altLang="en-US"/>
          </a:p>
        </p:txBody>
      </p:sp>
      <p:sp>
        <p:nvSpPr>
          <p:cNvPr id="19" name="页脚占位符 18"/>
          <p:cNvSpPr>
            <a:spLocks noGrp="1"/>
          </p:cNvSpPr>
          <p:nvPr>
            <p:ph type="ftr" sz="quarter" idx="11"/>
          </p:nvPr>
        </p:nvSpPr>
        <p:spPr/>
        <p:txBody>
          <a:bodyPr/>
          <a:lstStyle/>
          <a:p>
            <a:endParaRPr lang="zh-CN" altLang="en-US"/>
          </a:p>
        </p:txBody>
      </p:sp>
      <p:sp>
        <p:nvSpPr>
          <p:cNvPr id="27" name="灯片编号占位符 26"/>
          <p:cNvSpPr>
            <a:spLocks noGrp="1"/>
          </p:cNvSpPr>
          <p:nvPr>
            <p:ph type="sldNum" sz="quarter" idx="12"/>
          </p:nvPr>
        </p:nvSpPr>
        <p:spPr/>
        <p:txBody>
          <a:bodyPr/>
          <a:lstStyle/>
          <a:p>
            <a:fld id="{F465BC5D-226E-4763-AE38-21DA06A21B16}" type="slidenum">
              <a:rPr lang="zh-CN" altLang="en-US" smtClean="0"/>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746418DD-8AC7-4743-9EA4-B0075FBC09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5BC5D-226E-4763-AE38-21DA06A21B1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914401"/>
            <a:ext cx="6019800" cy="5211763"/>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746418DD-8AC7-4743-9EA4-B0075FBC09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5BC5D-226E-4763-AE38-21DA06A21B1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746418DD-8AC7-4743-9EA4-B0075FBC09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5BC5D-226E-4763-AE38-21DA06A21B1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endParaRPr kumimoji="0" lang="zh-CN" altLang="en-US" smtClean="0"/>
          </a:p>
        </p:txBody>
      </p:sp>
      <p:sp>
        <p:nvSpPr>
          <p:cNvPr id="4" name="日期占位符 3"/>
          <p:cNvSpPr>
            <a:spLocks noGrp="1"/>
          </p:cNvSpPr>
          <p:nvPr>
            <p:ph type="dt" sz="half" idx="10"/>
          </p:nvPr>
        </p:nvSpPr>
        <p:spPr/>
        <p:txBody>
          <a:bodyPr/>
          <a:lstStyle/>
          <a:p>
            <a:fld id="{746418DD-8AC7-4743-9EA4-B0075FBC09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65BC5D-226E-4763-AE38-21DA06A21B16}" type="slidenum">
              <a:rPr lang="zh-CN" altLang="en-US" smtClean="0"/>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746418DD-8AC7-4743-9EA4-B0075FBC09A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65BC5D-226E-4763-AE38-21DA06A21B1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tIns="45720" anchor="b"/>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746418DD-8AC7-4743-9EA4-B0075FBC09A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465BC5D-226E-4763-AE38-21DA06A21B1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746418DD-8AC7-4743-9EA4-B0075FBC09A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465BC5D-226E-4763-AE38-21DA06A21B1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46418DD-8AC7-4743-9EA4-B0075FBC09A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465BC5D-226E-4763-AE38-21DA06A21B1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746418DD-8AC7-4743-9EA4-B0075FBC09A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65BC5D-226E-4763-AE38-21DA06A21B1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9" name="单圆角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标题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endParaRPr kumimoji="0" lang="zh-CN" altLang="en-US" smtClean="0"/>
          </a:p>
        </p:txBody>
      </p:sp>
      <p:sp>
        <p:nvSpPr>
          <p:cNvPr id="5" name="日期占位符 4"/>
          <p:cNvSpPr>
            <a:spLocks noGrp="1"/>
          </p:cNvSpPr>
          <p:nvPr>
            <p:ph type="dt" sz="half" idx="10"/>
          </p:nvPr>
        </p:nvSpPr>
        <p:spPr/>
        <p:txBody>
          <a:bodyPr/>
          <a:lstStyle/>
          <a:p>
            <a:fld id="{746418DD-8AC7-4743-9EA4-B0075FBC09A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8077200" y="6356350"/>
            <a:ext cx="609600" cy="365125"/>
          </a:xfrm>
        </p:spPr>
        <p:txBody>
          <a:bodyPr/>
          <a:lstStyle/>
          <a:p>
            <a:fld id="{F465BC5D-226E-4763-AE38-21DA06A21B16}" type="slidenum">
              <a:rPr lang="zh-CN" altLang="en-US" smtClean="0"/>
            </a:fld>
            <a:endParaRPr lang="zh-CN" altLang="en-US"/>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任意多边形 9"/>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任意多边形 10"/>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任意多边形 6"/>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任意多边形 7"/>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标题占位符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6418DD-8AC7-4743-9EA4-B0075FBC09A1}" type="datetimeFigureOut">
              <a:rPr lang="zh-CN" altLang="en-US" smtClean="0"/>
            </a:fld>
            <a:endParaRPr lang="zh-CN" altLang="en-US"/>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465BC5D-226E-4763-AE38-21DA06A21B16}" type="slidenum">
              <a:rPr lang="zh-CN" altLang="en-US" smtClean="0"/>
            </a:fld>
            <a:endParaRPr lang="zh-CN" altLang="en-US"/>
          </a:p>
        </p:txBody>
      </p:sp>
      <p:grpSp>
        <p:nvGrpSpPr>
          <p:cNvPr id="2" name="组合 1"/>
          <p:cNvGrpSpPr/>
          <p:nvPr/>
        </p:nvGrpSpPr>
        <p:grpSpPr>
          <a:xfrm>
            <a:off x="-19017" y="202408"/>
            <a:ext cx="9180548" cy="649224"/>
            <a:chOff x="-19045" y="216550"/>
            <a:chExt cx="9180548" cy="649224"/>
          </a:xfrm>
        </p:grpSpPr>
        <p:sp>
          <p:nvSpPr>
            <p:cNvPr id="12" name="任意多边形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任意多边形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11.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3400" y="1052736"/>
            <a:ext cx="7851648" cy="2147664"/>
          </a:xfrm>
        </p:spPr>
        <p:txBody>
          <a:bodyPr>
            <a:normAutofit/>
          </a:bodyPr>
          <a:lstStyle/>
          <a:p>
            <a:r>
              <a:rPr lang="zh-CN" altLang="en-US" dirty="0" smtClean="0"/>
              <a:t>患者合并</a:t>
            </a:r>
            <a:r>
              <a:rPr lang="zh-CN" altLang="en-US" dirty="0" smtClean="0">
                <a:sym typeface="+mn-ea"/>
              </a:rPr>
              <a:t>重症</a:t>
            </a:r>
            <a:r>
              <a:rPr lang="zh-CN" altLang="en-US" dirty="0"/>
              <a:t>贫血</a:t>
            </a:r>
            <a:r>
              <a:rPr lang="zh-CN" altLang="en-US" dirty="0" smtClean="0"/>
              <a:t>和急性失血患者的输血管理</a:t>
            </a:r>
            <a:endParaRPr lang="zh-CN" altLang="en-US" dirty="0"/>
          </a:p>
        </p:txBody>
      </p:sp>
      <p:sp>
        <p:nvSpPr>
          <p:cNvPr id="3" name="副标题 2"/>
          <p:cNvSpPr>
            <a:spLocks noGrp="1"/>
          </p:cNvSpPr>
          <p:nvPr>
            <p:ph type="subTitle" idx="1"/>
          </p:nvPr>
        </p:nvSpPr>
        <p:spPr>
          <a:xfrm>
            <a:off x="1371600" y="3933055"/>
            <a:ext cx="6400800" cy="1096145"/>
          </a:xfrm>
        </p:spPr>
        <p:txBody>
          <a:bodyPr>
            <a:normAutofit/>
          </a:bodyPr>
          <a:lstStyle/>
          <a:p>
            <a:pPr algn="ctr"/>
            <a:r>
              <a:rPr lang="zh-CN" altLang="en-US" sz="2800" dirty="0" smtClean="0"/>
              <a:t>淮安市</a:t>
            </a:r>
            <a:r>
              <a:rPr lang="zh-CN" altLang="en-US" sz="2800" dirty="0"/>
              <a:t>第一人民</a:t>
            </a:r>
            <a:r>
              <a:rPr lang="zh-CN" altLang="en-US" sz="2800" dirty="0" smtClean="0"/>
              <a:t>医院</a:t>
            </a:r>
            <a:endParaRPr lang="en-US" altLang="zh-CN" sz="2800" dirty="0" smtClean="0"/>
          </a:p>
          <a:p>
            <a:pPr algn="ctr"/>
            <a:r>
              <a:rPr lang="zh-CN" altLang="en-US" sz="2800" dirty="0"/>
              <a:t>李玉峰</a:t>
            </a:r>
            <a:endParaRPr lang="zh-CN" alt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a:xfrm>
            <a:off x="628650" y="469900"/>
            <a:ext cx="7886700" cy="1158900"/>
          </a:xfrm>
        </p:spPr>
        <p:txBody>
          <a:bodyPr>
            <a:normAutofit/>
          </a:bodyPr>
          <a:lstStyle/>
          <a:p>
            <a:pPr eaLnBrk="1" hangingPunct="1"/>
            <a:r>
              <a:rPr lang="zh-CN" altLang="en-US" sz="3200" dirty="0" smtClean="0">
                <a:latin typeface="+mn-ea"/>
                <a:ea typeface="+mn-ea"/>
              </a:rPr>
              <a:t>（</a:t>
            </a:r>
            <a:r>
              <a:rPr lang="en-US" altLang="zh-CN" sz="3200" dirty="0" smtClean="0">
                <a:latin typeface="+mn-ea"/>
                <a:ea typeface="+mn-ea"/>
              </a:rPr>
              <a:t>2</a:t>
            </a:r>
            <a:r>
              <a:rPr lang="zh-CN" altLang="en-US" sz="3200" dirty="0" smtClean="0">
                <a:latin typeface="+mn-ea"/>
                <a:ea typeface="+mn-ea"/>
              </a:rPr>
              <a:t>）普通冰冻血浆（</a:t>
            </a:r>
            <a:r>
              <a:rPr lang="en-US" altLang="zh-CN" sz="3200" dirty="0" smtClean="0">
                <a:latin typeface="+mn-ea"/>
                <a:ea typeface="+mn-ea"/>
              </a:rPr>
              <a:t>FFP</a:t>
            </a:r>
            <a:r>
              <a:rPr lang="zh-CN" altLang="en-US" sz="3200" dirty="0" smtClean="0">
                <a:latin typeface="+mn-ea"/>
                <a:ea typeface="+mn-ea"/>
              </a:rPr>
              <a:t>）</a:t>
            </a:r>
            <a:endParaRPr lang="zh-CN" altLang="en-US" sz="3200" dirty="0" smtClean="0">
              <a:latin typeface="+mn-ea"/>
              <a:ea typeface="+mn-ea"/>
            </a:endParaRPr>
          </a:p>
        </p:txBody>
      </p:sp>
      <p:sp>
        <p:nvSpPr>
          <p:cNvPr id="55299" name="Rectangle 3"/>
          <p:cNvSpPr>
            <a:spLocks noGrp="1" noRot="1" noChangeArrowheads="1"/>
          </p:cNvSpPr>
          <p:nvPr>
            <p:ph idx="1"/>
          </p:nvPr>
        </p:nvSpPr>
        <p:spPr/>
        <p:txBody>
          <a:bodyPr>
            <a:normAutofit/>
          </a:bodyPr>
          <a:lstStyle/>
          <a:p>
            <a:pPr eaLnBrk="1" hangingPunct="1">
              <a:lnSpc>
                <a:spcPct val="150000"/>
              </a:lnSpc>
              <a:buFont typeface="Wingdings" panose="05000000000000000000" pitchFamily="2" charset="2"/>
              <a:buNone/>
              <a:defRPr/>
            </a:pPr>
            <a:r>
              <a:rPr lang="en-US" altLang="zh-CN" sz="2800" dirty="0" smtClean="0">
                <a:latin typeface="+mn-ea"/>
              </a:rPr>
              <a:t>   FFP</a:t>
            </a:r>
            <a:r>
              <a:rPr lang="zh-CN" altLang="en-US" sz="2800" dirty="0" smtClean="0">
                <a:latin typeface="+mn-ea"/>
              </a:rPr>
              <a:t>保存</a:t>
            </a:r>
            <a:r>
              <a:rPr lang="en-US" altLang="zh-CN" sz="2800" dirty="0" smtClean="0">
                <a:latin typeface="+mn-ea"/>
              </a:rPr>
              <a:t>1</a:t>
            </a:r>
            <a:r>
              <a:rPr lang="zh-CN" altLang="en-US" sz="2800" dirty="0" smtClean="0">
                <a:latin typeface="+mn-ea"/>
              </a:rPr>
              <a:t>年以上或</a:t>
            </a:r>
            <a:r>
              <a:rPr lang="en-US" altLang="zh-CN" sz="2800" dirty="0" smtClean="0">
                <a:latin typeface="+mn-ea"/>
              </a:rPr>
              <a:t>FFP</a:t>
            </a:r>
            <a:r>
              <a:rPr lang="zh-CN" altLang="en-US" sz="2800" dirty="0" smtClean="0">
                <a:latin typeface="+mn-ea"/>
              </a:rPr>
              <a:t>制备冷沉淀后所剩余的血浆以及全血在有效期内分离的血浆称为</a:t>
            </a:r>
            <a:r>
              <a:rPr lang="en-US" altLang="zh-CN" sz="2800" dirty="0" smtClean="0">
                <a:latin typeface="+mn-ea"/>
              </a:rPr>
              <a:t>FP</a:t>
            </a:r>
            <a:r>
              <a:rPr lang="zh-CN" altLang="en-US" sz="2800" dirty="0" smtClean="0">
                <a:latin typeface="+mn-ea"/>
              </a:rPr>
              <a:t>，特点是缺乏</a:t>
            </a:r>
            <a:r>
              <a:rPr lang="en-US" altLang="zh-CN" sz="2800" dirty="0" smtClean="0">
                <a:latin typeface="+mn-ea"/>
              </a:rPr>
              <a:t>Ⅴ</a:t>
            </a:r>
            <a:r>
              <a:rPr lang="zh-CN" altLang="en-US" sz="2800" dirty="0" smtClean="0">
                <a:latin typeface="+mn-ea"/>
              </a:rPr>
              <a:t>和</a:t>
            </a:r>
            <a:r>
              <a:rPr lang="en-US" altLang="zh-CN" sz="2800" dirty="0" smtClean="0">
                <a:latin typeface="+mn-ea"/>
              </a:rPr>
              <a:t>Ⅷ</a:t>
            </a:r>
            <a:r>
              <a:rPr lang="zh-CN" altLang="en-US" sz="2800" dirty="0" smtClean="0">
                <a:latin typeface="+mn-ea"/>
              </a:rPr>
              <a:t>因子，可在</a:t>
            </a:r>
            <a:r>
              <a:rPr lang="en-US" altLang="zh-CN" sz="2800" dirty="0" smtClean="0">
                <a:latin typeface="+mn-ea"/>
              </a:rPr>
              <a:t>-18°C</a:t>
            </a:r>
            <a:r>
              <a:rPr lang="zh-CN" altLang="en-US" sz="2800" dirty="0" smtClean="0">
                <a:latin typeface="+mn-ea"/>
              </a:rPr>
              <a:t>以下保存</a:t>
            </a:r>
            <a:r>
              <a:rPr lang="en-US" altLang="zh-CN" sz="2800" dirty="0" smtClean="0">
                <a:latin typeface="+mn-ea"/>
              </a:rPr>
              <a:t>5</a:t>
            </a:r>
            <a:r>
              <a:rPr lang="zh-CN" altLang="en-US" sz="2800" dirty="0" smtClean="0">
                <a:latin typeface="+mn-ea"/>
              </a:rPr>
              <a:t>年。主要用于</a:t>
            </a:r>
            <a:r>
              <a:rPr lang="en-US" altLang="zh-CN" sz="2800" dirty="0" smtClean="0">
                <a:latin typeface="+mn-ea"/>
              </a:rPr>
              <a:t>Ⅴ</a:t>
            </a:r>
            <a:r>
              <a:rPr lang="zh-CN" altLang="en-US" sz="2800" dirty="0" smtClean="0">
                <a:latin typeface="+mn-ea"/>
              </a:rPr>
              <a:t>和</a:t>
            </a:r>
            <a:r>
              <a:rPr lang="en-US" altLang="zh-CN" sz="2800" dirty="0" smtClean="0">
                <a:latin typeface="+mn-ea"/>
              </a:rPr>
              <a:t>Ⅷ</a:t>
            </a:r>
            <a:r>
              <a:rPr lang="zh-CN" altLang="en-US" sz="2800" dirty="0" smtClean="0">
                <a:latin typeface="+mn-ea"/>
              </a:rPr>
              <a:t>以外的凝血因子缺乏的患者。</a:t>
            </a:r>
            <a:endParaRPr lang="zh-CN" altLang="en-US" sz="2800" dirty="0" smtClean="0">
              <a:latin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smtClean="0">
                <a:latin typeface="+mn-ea"/>
                <a:ea typeface="+mn-ea"/>
              </a:rPr>
              <a:t>(3)</a:t>
            </a:r>
            <a:r>
              <a:rPr lang="zh-CN" altLang="en-US" sz="3600" dirty="0">
                <a:latin typeface="+mn-ea"/>
                <a:ea typeface="+mn-ea"/>
              </a:rPr>
              <a:t>冷沉淀</a:t>
            </a:r>
            <a:r>
              <a:rPr lang="en-US" altLang="zh-CN" sz="3600" dirty="0">
                <a:latin typeface="+mn-ea"/>
                <a:ea typeface="+mn-ea"/>
              </a:rPr>
              <a:t> </a:t>
            </a:r>
            <a:endParaRPr lang="zh-CN" altLang="en-US" sz="3600" dirty="0">
              <a:latin typeface="+mn-ea"/>
              <a:ea typeface="+mn-ea"/>
            </a:endParaRPr>
          </a:p>
        </p:txBody>
      </p:sp>
      <p:sp>
        <p:nvSpPr>
          <p:cNvPr id="3" name="内容占位符 2"/>
          <p:cNvSpPr>
            <a:spLocks noGrp="1"/>
          </p:cNvSpPr>
          <p:nvPr>
            <p:ph idx="1"/>
          </p:nvPr>
        </p:nvSpPr>
        <p:spPr/>
        <p:txBody>
          <a:bodyPr>
            <a:normAutofit fontScale="70000" lnSpcReduction="20000"/>
          </a:bodyPr>
          <a:lstStyle/>
          <a:p>
            <a:pPr>
              <a:lnSpc>
                <a:spcPct val="170000"/>
              </a:lnSpc>
              <a:buNone/>
              <a:defRPr/>
            </a:pPr>
            <a:r>
              <a:rPr lang="zh-CN" altLang="en-US" sz="3600" dirty="0">
                <a:latin typeface="+mn-ea"/>
              </a:rPr>
              <a:t>是</a:t>
            </a:r>
            <a:r>
              <a:rPr lang="en-US" altLang="zh-CN" sz="3600" dirty="0">
                <a:latin typeface="+mn-ea"/>
              </a:rPr>
              <a:t>FFP</a:t>
            </a:r>
            <a:r>
              <a:rPr lang="zh-CN" altLang="en-US" sz="3600" dirty="0">
                <a:latin typeface="+mn-ea"/>
              </a:rPr>
              <a:t>在</a:t>
            </a:r>
            <a:r>
              <a:rPr lang="en-US" altLang="zh-CN" sz="3600" dirty="0" smtClean="0">
                <a:latin typeface="+mn-ea"/>
              </a:rPr>
              <a:t>1-5°C</a:t>
            </a:r>
            <a:r>
              <a:rPr lang="zh-CN" altLang="en-US" sz="3600" dirty="0">
                <a:latin typeface="+mn-ea"/>
              </a:rPr>
              <a:t>条件下不溶解的白色沉淀物，主要含凝血因子</a:t>
            </a:r>
            <a:r>
              <a:rPr lang="en-US" altLang="zh-CN" sz="3600" dirty="0">
                <a:latin typeface="+mn-ea"/>
              </a:rPr>
              <a:t>Ⅷ</a:t>
            </a:r>
            <a:r>
              <a:rPr lang="zh-CN" altLang="en-US" sz="3600" dirty="0">
                <a:latin typeface="+mn-ea"/>
              </a:rPr>
              <a:t>、纤维蛋白原、</a:t>
            </a:r>
            <a:r>
              <a:rPr lang="en-US" altLang="zh-CN" sz="3600" dirty="0">
                <a:latin typeface="+mn-ea"/>
              </a:rPr>
              <a:t>VWF</a:t>
            </a:r>
            <a:r>
              <a:rPr lang="zh-CN" altLang="en-US" sz="3600" dirty="0">
                <a:latin typeface="+mn-ea"/>
              </a:rPr>
              <a:t>、</a:t>
            </a:r>
            <a:r>
              <a:rPr lang="en-US" altLang="zh-CN" sz="3600" dirty="0">
                <a:latin typeface="+mn-ea"/>
              </a:rPr>
              <a:t>Ⅻ</a:t>
            </a:r>
            <a:r>
              <a:rPr lang="zh-CN" altLang="en-US" sz="3600" dirty="0">
                <a:latin typeface="+mn-ea"/>
              </a:rPr>
              <a:t>因子以及纤维结合蛋白。</a:t>
            </a:r>
            <a:endParaRPr lang="en-US" altLang="zh-CN" sz="3600" dirty="0">
              <a:latin typeface="+mn-ea"/>
            </a:endParaRPr>
          </a:p>
          <a:p>
            <a:pPr marL="0" indent="0" latinLnBrk="1">
              <a:lnSpc>
                <a:spcPct val="170000"/>
              </a:lnSpc>
              <a:buNone/>
              <a:defRPr/>
            </a:pPr>
            <a:r>
              <a:rPr lang="zh-CN" altLang="en-US" sz="3600" dirty="0" smtClean="0">
                <a:latin typeface="+mn-ea"/>
              </a:rPr>
              <a:t>以</a:t>
            </a:r>
            <a:r>
              <a:rPr lang="en-US" altLang="zh-CN" sz="3600" dirty="0" smtClean="0">
                <a:latin typeface="+mn-ea"/>
              </a:rPr>
              <a:t>400ml</a:t>
            </a:r>
            <a:r>
              <a:rPr lang="zh-CN" altLang="en-US" sz="3600" dirty="0">
                <a:latin typeface="+mn-ea"/>
              </a:rPr>
              <a:t>全血分离</a:t>
            </a:r>
            <a:r>
              <a:rPr lang="zh-CN" altLang="en-US" sz="3600" dirty="0" smtClean="0">
                <a:latin typeface="+mn-ea"/>
              </a:rPr>
              <a:t>的</a:t>
            </a:r>
            <a:r>
              <a:rPr lang="en-US" altLang="zh-CN" sz="3600" dirty="0" smtClean="0">
                <a:latin typeface="+mn-ea"/>
              </a:rPr>
              <a:t>200ml</a:t>
            </a:r>
            <a:r>
              <a:rPr lang="zh-CN" altLang="en-US" sz="3600" dirty="0">
                <a:latin typeface="+mn-ea"/>
              </a:rPr>
              <a:t>血浆制备的１袋冷沉淀为２个单位</a:t>
            </a:r>
            <a:r>
              <a:rPr lang="en-US" altLang="zh-CN" sz="3600" dirty="0">
                <a:latin typeface="+mn-ea"/>
              </a:rPr>
              <a:t>,</a:t>
            </a:r>
            <a:r>
              <a:rPr lang="zh-CN" altLang="en-US" sz="3600" dirty="0">
                <a:latin typeface="+mn-ea"/>
              </a:rPr>
              <a:t>其容量为</a:t>
            </a:r>
            <a:r>
              <a:rPr lang="en-US" altLang="zh-CN" sz="3600" dirty="0" smtClean="0">
                <a:latin typeface="+mn-ea"/>
              </a:rPr>
              <a:t>20ml-30ml</a:t>
            </a:r>
            <a:r>
              <a:rPr lang="zh-CN" altLang="en-US" sz="3600" dirty="0">
                <a:latin typeface="+mn-ea"/>
              </a:rPr>
              <a:t>。</a:t>
            </a:r>
            <a:endParaRPr lang="en-US" altLang="zh-CN" sz="3600" dirty="0">
              <a:latin typeface="+mn-ea"/>
            </a:endParaRPr>
          </a:p>
          <a:p>
            <a:pPr marL="0" indent="0" latinLnBrk="1">
              <a:lnSpc>
                <a:spcPct val="170000"/>
              </a:lnSpc>
              <a:buNone/>
              <a:defRPr/>
            </a:pPr>
            <a:r>
              <a:rPr lang="zh-CN" altLang="en-US" sz="3600" dirty="0">
                <a:latin typeface="+mn-ea"/>
              </a:rPr>
              <a:t>主要成分及含量为：因子</a:t>
            </a:r>
            <a:r>
              <a:rPr lang="en-US" altLang="zh-CN" sz="3600" dirty="0">
                <a:latin typeface="+mn-ea"/>
              </a:rPr>
              <a:t>Ⅷ</a:t>
            </a:r>
            <a:r>
              <a:rPr lang="zh-CN" altLang="en-US" sz="3600" dirty="0">
                <a:latin typeface="+mn-ea"/>
              </a:rPr>
              <a:t>凝血活性＞</a:t>
            </a:r>
            <a:r>
              <a:rPr lang="en-US" altLang="zh-CN" sz="3600" dirty="0">
                <a:latin typeface="+mn-ea"/>
              </a:rPr>
              <a:t>160U</a:t>
            </a:r>
            <a:r>
              <a:rPr lang="zh-CN" altLang="en-US" sz="3600" dirty="0">
                <a:latin typeface="+mn-ea"/>
              </a:rPr>
              <a:t>，</a:t>
            </a:r>
            <a:r>
              <a:rPr lang="en-US" altLang="zh-CN" sz="3600" dirty="0">
                <a:latin typeface="+mn-ea"/>
              </a:rPr>
              <a:t>VW </a:t>
            </a:r>
            <a:r>
              <a:rPr lang="zh-CN" altLang="en-US" sz="3600" dirty="0">
                <a:latin typeface="+mn-ea"/>
              </a:rPr>
              <a:t>因子＞</a:t>
            </a:r>
            <a:r>
              <a:rPr lang="en-US" altLang="zh-CN" sz="3600" dirty="0">
                <a:latin typeface="+mn-ea"/>
              </a:rPr>
              <a:t>120U</a:t>
            </a:r>
            <a:r>
              <a:rPr lang="zh-CN" altLang="en-US" sz="3600" dirty="0">
                <a:latin typeface="+mn-ea"/>
              </a:rPr>
              <a:t>，纤维蛋白稳定因子＞</a:t>
            </a:r>
            <a:r>
              <a:rPr lang="en-US" altLang="zh-CN" sz="3600" dirty="0">
                <a:latin typeface="+mn-ea"/>
              </a:rPr>
              <a:t>160U</a:t>
            </a:r>
            <a:r>
              <a:rPr lang="zh-CN" altLang="en-US" sz="3600" dirty="0">
                <a:latin typeface="+mn-ea"/>
              </a:rPr>
              <a:t>，纤维蛋白原≥</a:t>
            </a:r>
            <a:r>
              <a:rPr lang="en-US" altLang="zh-CN" sz="3600" dirty="0">
                <a:latin typeface="+mn-ea"/>
              </a:rPr>
              <a:t>300mg</a:t>
            </a:r>
            <a:r>
              <a:rPr lang="zh-CN" altLang="en-US" sz="3600" dirty="0">
                <a:latin typeface="+mn-ea"/>
              </a:rPr>
              <a:t>，纤维结合蛋白＞</a:t>
            </a:r>
            <a:r>
              <a:rPr lang="en-US" altLang="zh-CN" sz="3600" dirty="0">
                <a:latin typeface="+mn-ea"/>
              </a:rPr>
              <a:t>120mg</a:t>
            </a:r>
            <a:r>
              <a:rPr lang="zh-CN" altLang="en-US" sz="3600" dirty="0">
                <a:latin typeface="+mn-ea"/>
              </a:rPr>
              <a:t>。</a:t>
            </a:r>
            <a:endParaRPr lang="zh-CN" altLang="en-US" sz="3600" dirty="0">
              <a:latin typeface="+mn-ea"/>
            </a:endParaRPr>
          </a:p>
          <a:p>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标题 1"/>
          <p:cNvSpPr>
            <a:spLocks noGrp="1"/>
          </p:cNvSpPr>
          <p:nvPr>
            <p:ph type="title"/>
          </p:nvPr>
        </p:nvSpPr>
        <p:spPr>
          <a:xfrm>
            <a:off x="457200" y="704088"/>
            <a:ext cx="8229600" cy="564672"/>
          </a:xfrm>
        </p:spPr>
        <p:txBody>
          <a:bodyPr/>
          <a:lstStyle/>
          <a:p>
            <a:r>
              <a:rPr lang="zh-CN" altLang="en-US" sz="3200" dirty="0" smtClean="0"/>
              <a:t>冷沉淀输注注意事项</a:t>
            </a:r>
            <a:endParaRPr lang="zh-CN" altLang="en-US" dirty="0" smtClean="0"/>
          </a:p>
        </p:txBody>
      </p:sp>
      <p:sp>
        <p:nvSpPr>
          <p:cNvPr id="3" name="内容占位符 2"/>
          <p:cNvSpPr>
            <a:spLocks noGrp="1"/>
          </p:cNvSpPr>
          <p:nvPr>
            <p:ph idx="1"/>
          </p:nvPr>
        </p:nvSpPr>
        <p:spPr>
          <a:xfrm>
            <a:off x="250825" y="1484784"/>
            <a:ext cx="8569647" cy="5184576"/>
          </a:xfrm>
        </p:spPr>
        <p:txBody>
          <a:bodyPr>
            <a:normAutofit/>
          </a:bodyPr>
          <a:lstStyle/>
          <a:p>
            <a:pPr marL="0" indent="0">
              <a:lnSpc>
                <a:spcPct val="150000"/>
              </a:lnSpc>
              <a:buFont typeface="Arial" panose="020B0604020202020204" pitchFamily="34" charset="0"/>
              <a:buNone/>
              <a:defRPr/>
            </a:pPr>
            <a:r>
              <a:rPr lang="zh-CN" altLang="en-US" sz="2400" dirty="0" smtClean="0">
                <a:latin typeface="+mn-ea"/>
              </a:rPr>
              <a:t>（</a:t>
            </a:r>
            <a:r>
              <a:rPr lang="en-US" altLang="zh-CN" sz="2400" dirty="0" smtClean="0">
                <a:latin typeface="+mn-ea"/>
              </a:rPr>
              <a:t>1</a:t>
            </a:r>
            <a:r>
              <a:rPr lang="zh-CN" altLang="en-US" sz="2400" dirty="0" smtClean="0">
                <a:latin typeface="+mn-ea"/>
              </a:rPr>
              <a:t>）应</a:t>
            </a:r>
            <a:r>
              <a:rPr lang="zh-CN" altLang="en-US" sz="2400" dirty="0">
                <a:latin typeface="+mn-ea"/>
              </a:rPr>
              <a:t>按</a:t>
            </a:r>
            <a:r>
              <a:rPr lang="en-US" altLang="zh-CN" sz="2400" dirty="0">
                <a:latin typeface="+mn-ea"/>
              </a:rPr>
              <a:t>ABO</a:t>
            </a:r>
            <a:r>
              <a:rPr lang="zh-CN" altLang="en-US" sz="2400" dirty="0">
                <a:latin typeface="+mn-ea"/>
              </a:rPr>
              <a:t>血型相容原则输注，不需做交叉配血。</a:t>
            </a:r>
            <a:endParaRPr lang="zh-CN" altLang="en-US" sz="2400" dirty="0">
              <a:latin typeface="+mn-ea"/>
            </a:endParaRPr>
          </a:p>
          <a:p>
            <a:pPr marL="0" indent="0">
              <a:lnSpc>
                <a:spcPct val="150000"/>
              </a:lnSpc>
              <a:buFont typeface="Arial" panose="020B0604020202020204" pitchFamily="34" charset="0"/>
              <a:buNone/>
              <a:defRPr/>
            </a:pPr>
            <a:r>
              <a:rPr lang="zh-CN" altLang="en-US" sz="2400" dirty="0" smtClean="0">
                <a:latin typeface="+mn-ea"/>
              </a:rPr>
              <a:t>（</a:t>
            </a:r>
            <a:r>
              <a:rPr lang="en-US" altLang="zh-CN" sz="2400" dirty="0" smtClean="0">
                <a:latin typeface="+mn-ea"/>
              </a:rPr>
              <a:t>2</a:t>
            </a:r>
            <a:r>
              <a:rPr lang="zh-CN" altLang="en-US" sz="2400" dirty="0">
                <a:latin typeface="+mn-ea"/>
              </a:rPr>
              <a:t>）</a:t>
            </a:r>
            <a:r>
              <a:rPr lang="zh-CN" altLang="en-US" sz="2400" dirty="0" smtClean="0">
                <a:latin typeface="+mn-ea"/>
              </a:rPr>
              <a:t>输</a:t>
            </a:r>
            <a:r>
              <a:rPr lang="zh-CN" altLang="en-US" sz="2400" dirty="0">
                <a:latin typeface="+mn-ea"/>
              </a:rPr>
              <a:t>注前应在</a:t>
            </a:r>
            <a:r>
              <a:rPr lang="en-US" altLang="zh-CN" sz="2400" dirty="0">
                <a:latin typeface="+mn-ea"/>
              </a:rPr>
              <a:t>37℃</a:t>
            </a:r>
            <a:r>
              <a:rPr lang="zh-CN" altLang="en-US" sz="2400" dirty="0">
                <a:latin typeface="+mn-ea"/>
              </a:rPr>
              <a:t>水浴中</a:t>
            </a:r>
            <a:r>
              <a:rPr lang="en-US" altLang="zh-CN" sz="2400" dirty="0" smtClean="0">
                <a:latin typeface="+mn-ea"/>
              </a:rPr>
              <a:t>15-30</a:t>
            </a:r>
            <a:r>
              <a:rPr lang="zh-CN" altLang="en-US" sz="2400" dirty="0" smtClean="0">
                <a:latin typeface="+mn-ea"/>
              </a:rPr>
              <a:t>分钟</a:t>
            </a:r>
            <a:r>
              <a:rPr lang="zh-CN" altLang="en-US" sz="2400" dirty="0">
                <a:latin typeface="+mn-ea"/>
              </a:rPr>
              <a:t>内融化，融化过程中必须不断轻轻摇动，避免局部温度过高。</a:t>
            </a:r>
            <a:endParaRPr lang="zh-CN" altLang="en-US" sz="2400" dirty="0">
              <a:latin typeface="+mn-ea"/>
            </a:endParaRPr>
          </a:p>
          <a:p>
            <a:pPr marL="0" indent="0">
              <a:lnSpc>
                <a:spcPct val="150000"/>
              </a:lnSpc>
              <a:buFont typeface="Arial" panose="020B0604020202020204" pitchFamily="34" charset="0"/>
              <a:buNone/>
              <a:defRPr/>
            </a:pPr>
            <a:r>
              <a:rPr lang="zh-CN" altLang="en-US" sz="2400" dirty="0" smtClean="0">
                <a:latin typeface="+mn-ea"/>
              </a:rPr>
              <a:t>（</a:t>
            </a:r>
            <a:r>
              <a:rPr lang="en-US" altLang="zh-CN" sz="2400" dirty="0" smtClean="0">
                <a:latin typeface="+mn-ea"/>
              </a:rPr>
              <a:t>3</a:t>
            </a:r>
            <a:r>
              <a:rPr lang="zh-CN" altLang="en-US" sz="2400" dirty="0" smtClean="0">
                <a:latin typeface="+mn-ea"/>
              </a:rPr>
              <a:t>）融化</a:t>
            </a:r>
            <a:r>
              <a:rPr lang="zh-CN" altLang="en-US" sz="2400" dirty="0">
                <a:latin typeface="+mn-ea"/>
              </a:rPr>
              <a:t>后的冷沉淀应</a:t>
            </a:r>
            <a:r>
              <a:rPr lang="zh-CN" altLang="en-US" sz="2400" dirty="0" smtClean="0">
                <a:latin typeface="+mn-ea"/>
              </a:rPr>
              <a:t>在室温保存，</a:t>
            </a:r>
            <a:r>
              <a:rPr lang="en-US" altLang="zh-CN" sz="2400" dirty="0" smtClean="0">
                <a:latin typeface="+mn-ea"/>
              </a:rPr>
              <a:t>4</a:t>
            </a:r>
            <a:r>
              <a:rPr lang="zh-CN" altLang="en-US" sz="2400" dirty="0">
                <a:latin typeface="+mn-ea"/>
              </a:rPr>
              <a:t>小时内尽快输用，</a:t>
            </a:r>
            <a:r>
              <a:rPr lang="zh-CN" altLang="en-US" sz="2400" dirty="0" smtClean="0">
                <a:latin typeface="+mn-ea"/>
              </a:rPr>
              <a:t>不可重新</a:t>
            </a:r>
            <a:r>
              <a:rPr lang="zh-CN" altLang="en-US" sz="2400" dirty="0">
                <a:latin typeface="+mn-ea"/>
              </a:rPr>
              <a:t>冻存</a:t>
            </a:r>
            <a:r>
              <a:rPr lang="zh-CN" altLang="en-US" sz="2400" dirty="0" smtClean="0">
                <a:latin typeface="+mn-ea"/>
              </a:rPr>
              <a:t>。</a:t>
            </a:r>
            <a:r>
              <a:rPr lang="zh-CN" altLang="en-US" sz="2400" dirty="0">
                <a:latin typeface="+mn-ea"/>
              </a:rPr>
              <a:t>室温下放</a:t>
            </a:r>
            <a:r>
              <a:rPr lang="en-US" altLang="zh-CN" sz="2400" dirty="0">
                <a:latin typeface="+mn-ea"/>
              </a:rPr>
              <a:t>1</a:t>
            </a:r>
            <a:r>
              <a:rPr lang="zh-CN" altLang="en-US" sz="2400" dirty="0">
                <a:latin typeface="+mn-ea"/>
              </a:rPr>
              <a:t>小时活性即丧失</a:t>
            </a:r>
            <a:r>
              <a:rPr lang="en-US" altLang="zh-CN" sz="2400" dirty="0">
                <a:latin typeface="+mn-ea"/>
              </a:rPr>
              <a:t>50</a:t>
            </a:r>
            <a:r>
              <a:rPr lang="en-US" altLang="zh-CN" sz="2400" dirty="0" smtClean="0">
                <a:latin typeface="+mn-ea"/>
              </a:rPr>
              <a:t>%</a:t>
            </a:r>
            <a:r>
              <a:rPr lang="zh-CN" altLang="en-US" sz="2400" dirty="0" smtClean="0">
                <a:latin typeface="+mn-ea"/>
              </a:rPr>
              <a:t>。</a:t>
            </a:r>
            <a:endParaRPr lang="en-US" altLang="zh-CN" sz="2400" dirty="0" smtClean="0">
              <a:latin typeface="+mn-ea"/>
            </a:endParaRPr>
          </a:p>
          <a:p>
            <a:pPr marL="0" indent="0" eaLnBrk="1" hangingPunct="1">
              <a:lnSpc>
                <a:spcPct val="150000"/>
              </a:lnSpc>
              <a:buFont typeface="Arial" panose="020B0604020202020204" pitchFamily="34" charset="0"/>
              <a:buNone/>
              <a:defRPr/>
            </a:pPr>
            <a:r>
              <a:rPr lang="zh-CN" altLang="en-US" sz="2400" dirty="0" smtClean="0">
                <a:latin typeface="+mn-ea"/>
              </a:rPr>
              <a:t>（</a:t>
            </a:r>
            <a:r>
              <a:rPr lang="en-US" altLang="zh-CN" sz="2400" dirty="0" smtClean="0">
                <a:latin typeface="+mn-ea"/>
              </a:rPr>
              <a:t>4</a:t>
            </a:r>
            <a:r>
              <a:rPr lang="zh-CN" altLang="en-US" sz="2400" dirty="0" smtClean="0">
                <a:latin typeface="+mn-ea"/>
              </a:rPr>
              <a:t>）专用温控冷冻箱在</a:t>
            </a:r>
            <a:r>
              <a:rPr lang="en-US" altLang="zh-CN" sz="2400" dirty="0" smtClean="0">
                <a:latin typeface="+mn-ea"/>
              </a:rPr>
              <a:t>-18°C</a:t>
            </a:r>
            <a:r>
              <a:rPr lang="zh-CN" altLang="en-US" sz="2400" dirty="0" smtClean="0">
                <a:latin typeface="+mn-ea"/>
              </a:rPr>
              <a:t>以下可保存</a:t>
            </a:r>
            <a:r>
              <a:rPr lang="en-US" altLang="zh-CN" sz="2400" dirty="0" smtClean="0">
                <a:latin typeface="+mn-ea"/>
              </a:rPr>
              <a:t>1</a:t>
            </a:r>
            <a:r>
              <a:rPr lang="zh-CN" altLang="en-US" sz="2400" dirty="0" smtClean="0">
                <a:latin typeface="+mn-ea"/>
              </a:rPr>
              <a:t>年。</a:t>
            </a:r>
            <a:endParaRPr lang="en-US" altLang="zh-CN" sz="2400" dirty="0" smtClean="0">
              <a:latin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608" y="476672"/>
            <a:ext cx="8229600" cy="864096"/>
          </a:xfrm>
        </p:spPr>
        <p:txBody>
          <a:bodyPr>
            <a:normAutofit/>
          </a:bodyPr>
          <a:lstStyle/>
          <a:p>
            <a:r>
              <a:rPr lang="zh-CN" altLang="en-US" sz="3600" dirty="0" smtClean="0">
                <a:latin typeface="+mn-ea"/>
                <a:ea typeface="+mn-ea"/>
              </a:rPr>
              <a:t>（</a:t>
            </a:r>
            <a:r>
              <a:rPr lang="en-US" altLang="zh-CN" sz="3600" dirty="0" smtClean="0">
                <a:latin typeface="+mn-ea"/>
                <a:ea typeface="+mn-ea"/>
              </a:rPr>
              <a:t>4</a:t>
            </a:r>
            <a:r>
              <a:rPr lang="zh-CN" altLang="en-US" sz="3600" dirty="0" smtClean="0">
                <a:latin typeface="+mn-ea"/>
                <a:ea typeface="+mn-ea"/>
              </a:rPr>
              <a:t>）人纤维蛋白原</a:t>
            </a:r>
            <a:endParaRPr lang="zh-CN" altLang="en-US" sz="3600" dirty="0">
              <a:latin typeface="+mn-ea"/>
              <a:ea typeface="+mn-ea"/>
            </a:endParaRPr>
          </a:p>
        </p:txBody>
      </p:sp>
      <p:sp>
        <p:nvSpPr>
          <p:cNvPr id="3" name="内容占位符 2"/>
          <p:cNvSpPr>
            <a:spLocks noGrp="1"/>
          </p:cNvSpPr>
          <p:nvPr>
            <p:ph idx="1"/>
          </p:nvPr>
        </p:nvSpPr>
        <p:spPr/>
        <p:txBody>
          <a:bodyPr>
            <a:normAutofit lnSpcReduction="10000"/>
          </a:bodyPr>
          <a:lstStyle/>
          <a:p>
            <a:pPr marL="0" indent="0" fontAlgn="base">
              <a:lnSpc>
                <a:spcPct val="150000"/>
              </a:lnSpc>
              <a:buNone/>
            </a:pPr>
            <a:r>
              <a:rPr lang="zh-CN" altLang="en-US" dirty="0" smtClean="0">
                <a:latin typeface="+mn-ea"/>
              </a:rPr>
              <a:t>从血浆中制备，每支</a:t>
            </a:r>
            <a:r>
              <a:rPr lang="en-US" altLang="zh-CN" dirty="0" smtClean="0">
                <a:latin typeface="+mn-ea"/>
              </a:rPr>
              <a:t>0.5g</a:t>
            </a:r>
            <a:r>
              <a:rPr lang="zh-CN" altLang="en-US" dirty="0" smtClean="0">
                <a:latin typeface="+mn-ea"/>
              </a:rPr>
              <a:t>。</a:t>
            </a:r>
            <a:endParaRPr lang="en-US" altLang="zh-CN" dirty="0" smtClean="0">
              <a:latin typeface="+mn-ea"/>
            </a:endParaRPr>
          </a:p>
          <a:p>
            <a:pPr marL="0" indent="0">
              <a:lnSpc>
                <a:spcPct val="150000"/>
              </a:lnSpc>
              <a:buNone/>
            </a:pPr>
            <a:r>
              <a:rPr lang="zh-CN" altLang="en-US" dirty="0" smtClean="0">
                <a:latin typeface="+mn-ea"/>
              </a:rPr>
              <a:t>用于</a:t>
            </a:r>
            <a:r>
              <a:rPr lang="zh-CN" altLang="en-US" dirty="0">
                <a:latin typeface="+mn-ea"/>
              </a:rPr>
              <a:t>输注的输血器应带有滤网</a:t>
            </a:r>
            <a:r>
              <a:rPr lang="zh-CN" altLang="en-US" dirty="0" smtClean="0">
                <a:latin typeface="+mn-ea"/>
              </a:rPr>
              <a:t>装置；</a:t>
            </a:r>
            <a:endParaRPr lang="en-US" altLang="zh-CN" dirty="0" smtClean="0">
              <a:latin typeface="+mn-ea"/>
            </a:endParaRPr>
          </a:p>
          <a:p>
            <a:pPr marL="0" indent="0">
              <a:lnSpc>
                <a:spcPct val="150000"/>
              </a:lnSpc>
              <a:buNone/>
            </a:pPr>
            <a:r>
              <a:rPr lang="zh-CN" altLang="en-US" dirty="0" smtClean="0">
                <a:latin typeface="+mn-ea"/>
              </a:rPr>
              <a:t>在</a:t>
            </a:r>
            <a:r>
              <a:rPr lang="zh-CN" altLang="en-US" dirty="0">
                <a:latin typeface="+mn-ea"/>
              </a:rPr>
              <a:t>寒冷季节溶解本品或制品刚从冷处取出温度较低的情况下，应特别注意先使制品和溶解液的温度升高到</a:t>
            </a:r>
            <a:r>
              <a:rPr lang="en-US" altLang="zh-CN" dirty="0">
                <a:latin typeface="+mn-ea"/>
              </a:rPr>
              <a:t>30</a:t>
            </a:r>
            <a:r>
              <a:rPr lang="zh-CN" altLang="en-US" dirty="0">
                <a:latin typeface="+mn-ea"/>
              </a:rPr>
              <a:t>～</a:t>
            </a:r>
            <a:r>
              <a:rPr lang="en-US" altLang="zh-CN" dirty="0">
                <a:latin typeface="+mn-ea"/>
              </a:rPr>
              <a:t>37℃</a:t>
            </a:r>
            <a:r>
              <a:rPr lang="zh-CN" altLang="en-US" dirty="0">
                <a:latin typeface="+mn-ea"/>
              </a:rPr>
              <a:t>，然后进行溶解。温度过低往往会造成溶解困难并导致蛋白变性</a:t>
            </a:r>
            <a:r>
              <a:rPr lang="zh-CN" altLang="en-US" dirty="0" smtClean="0">
                <a:latin typeface="+mn-ea"/>
              </a:rPr>
              <a:t>。</a:t>
            </a:r>
            <a:endParaRPr lang="en-US" altLang="zh-CN" dirty="0" smtClean="0">
              <a:latin typeface="+mn-ea"/>
            </a:endParaRPr>
          </a:p>
          <a:p>
            <a:pPr marL="0" indent="0">
              <a:lnSpc>
                <a:spcPct val="150000"/>
              </a:lnSpc>
              <a:buNone/>
            </a:pPr>
            <a:r>
              <a:rPr lang="zh-CN" altLang="en-US" dirty="0" smtClean="0">
                <a:latin typeface="+mn-ea"/>
              </a:rPr>
              <a:t> 一旦</a:t>
            </a:r>
            <a:r>
              <a:rPr lang="zh-CN" altLang="en-US" dirty="0">
                <a:latin typeface="+mn-ea"/>
              </a:rPr>
              <a:t>溶解应尽快使用</a:t>
            </a:r>
            <a:r>
              <a:rPr lang="zh-CN" altLang="en-US" dirty="0" smtClean="0">
                <a:latin typeface="+mn-ea"/>
              </a:rPr>
              <a:t>。</a:t>
            </a:r>
            <a:endParaRPr lang="en-US" altLang="zh-CN" dirty="0" smtClean="0">
              <a:latin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a:xfrm>
            <a:off x="457200" y="704088"/>
            <a:ext cx="8229600" cy="564672"/>
          </a:xfrm>
        </p:spPr>
        <p:txBody>
          <a:bodyPr>
            <a:normAutofit fontScale="90000"/>
          </a:bodyPr>
          <a:lstStyle/>
          <a:p>
            <a:pPr eaLnBrk="1" hangingPunct="1"/>
            <a:r>
              <a:rPr lang="en-US" altLang="zh-CN" sz="3600" dirty="0" smtClean="0">
                <a:latin typeface="+mn-ea"/>
                <a:ea typeface="+mn-ea"/>
              </a:rPr>
              <a:t>3</a:t>
            </a:r>
            <a:r>
              <a:rPr lang="zh-CN" altLang="en-US" sz="3600" dirty="0" smtClean="0">
                <a:latin typeface="+mn-ea"/>
                <a:ea typeface="+mn-ea"/>
              </a:rPr>
              <a:t>、血小板制剂</a:t>
            </a:r>
            <a:endParaRPr lang="zh-CN" altLang="en-US" sz="3600" dirty="0" smtClean="0">
              <a:latin typeface="+mn-ea"/>
              <a:ea typeface="+mn-ea"/>
            </a:endParaRPr>
          </a:p>
        </p:txBody>
      </p:sp>
      <p:sp>
        <p:nvSpPr>
          <p:cNvPr id="87043" name="Rectangle 3"/>
          <p:cNvSpPr>
            <a:spLocks noGrp="1" noRot="1" noChangeArrowheads="1"/>
          </p:cNvSpPr>
          <p:nvPr>
            <p:ph idx="1"/>
          </p:nvPr>
        </p:nvSpPr>
        <p:spPr>
          <a:xfrm>
            <a:off x="628650" y="1628800"/>
            <a:ext cx="7886700" cy="4548163"/>
          </a:xfrm>
        </p:spPr>
        <p:txBody>
          <a:bodyPr>
            <a:normAutofit/>
          </a:bodyPr>
          <a:lstStyle/>
          <a:p>
            <a:pPr>
              <a:lnSpc>
                <a:spcPct val="150000"/>
              </a:lnSpc>
              <a:buNone/>
              <a:defRPr/>
            </a:pPr>
            <a:r>
              <a:rPr lang="en-US" altLang="zh-CN" sz="2800" dirty="0" smtClean="0">
                <a:latin typeface="+mn-ea"/>
              </a:rPr>
              <a:t>(1)</a:t>
            </a:r>
            <a:r>
              <a:rPr lang="zh-CN" altLang="en-US" sz="2800" dirty="0" smtClean="0">
                <a:latin typeface="+mn-ea"/>
              </a:rPr>
              <a:t>浓缩血小板</a:t>
            </a:r>
            <a:endParaRPr lang="en-US" altLang="zh-CN" sz="2800" dirty="0" smtClean="0">
              <a:latin typeface="+mn-ea"/>
            </a:endParaRPr>
          </a:p>
          <a:p>
            <a:pPr>
              <a:lnSpc>
                <a:spcPct val="150000"/>
              </a:lnSpc>
              <a:buNone/>
              <a:defRPr/>
            </a:pPr>
            <a:r>
              <a:rPr lang="en-US" altLang="zh-CN" sz="2800" dirty="0">
                <a:latin typeface="+mn-ea"/>
              </a:rPr>
              <a:t> </a:t>
            </a:r>
            <a:r>
              <a:rPr lang="zh-CN" altLang="en-US" sz="2800" dirty="0" smtClean="0">
                <a:latin typeface="+mn-ea"/>
              </a:rPr>
              <a:t>全血离心分离后悬浮于血浆中的浓缩血小板制剂，</a:t>
            </a:r>
            <a:r>
              <a:rPr lang="en-US" altLang="zh-CN" sz="2800" dirty="0" smtClean="0">
                <a:latin typeface="+mn-ea"/>
              </a:rPr>
              <a:t>200ml</a:t>
            </a:r>
            <a:r>
              <a:rPr lang="zh-CN" altLang="en-US" sz="2800" dirty="0" smtClean="0">
                <a:latin typeface="+mn-ea"/>
              </a:rPr>
              <a:t>全血制备的血小板含量为</a:t>
            </a:r>
            <a:r>
              <a:rPr lang="en-US" altLang="zh-CN" sz="2800" dirty="0" smtClean="0">
                <a:latin typeface="+mn-ea"/>
              </a:rPr>
              <a:t>2.0×10</a:t>
            </a:r>
            <a:r>
              <a:rPr lang="en-US" altLang="zh-CN" sz="2800" baseline="30000" dirty="0" smtClean="0">
                <a:latin typeface="+mn-ea"/>
              </a:rPr>
              <a:t>10</a:t>
            </a:r>
            <a:r>
              <a:rPr lang="zh-CN" altLang="en-US" sz="2800" dirty="0" smtClean="0">
                <a:latin typeface="+mn-ea"/>
              </a:rPr>
              <a:t>，容量为</a:t>
            </a:r>
            <a:r>
              <a:rPr lang="en-US" altLang="zh-CN" sz="2800" dirty="0" smtClean="0">
                <a:latin typeface="+mn-ea"/>
              </a:rPr>
              <a:t>25-35ml</a:t>
            </a:r>
            <a:r>
              <a:rPr lang="zh-CN" altLang="en-US" sz="2800" dirty="0" smtClean="0">
                <a:latin typeface="+mn-ea"/>
              </a:rPr>
              <a:t>。</a:t>
            </a:r>
            <a:endParaRPr lang="zh-CN" altLang="en-US" sz="2800" dirty="0" smtClean="0">
              <a:latin typeface="+mn-ea"/>
            </a:endParaRPr>
          </a:p>
          <a:p>
            <a:pPr eaLnBrk="1" hangingPunct="1">
              <a:lnSpc>
                <a:spcPct val="150000"/>
              </a:lnSpc>
              <a:buFont typeface="Wingdings" panose="05000000000000000000" pitchFamily="2" charset="2"/>
              <a:buNone/>
              <a:defRPr/>
            </a:pPr>
            <a:r>
              <a:rPr lang="zh-CN" altLang="en-US" sz="2800" dirty="0" smtClean="0">
                <a:latin typeface="+mn-ea"/>
              </a:rPr>
              <a:t>　要求</a:t>
            </a:r>
            <a:r>
              <a:rPr lang="en-US" altLang="zh-CN" sz="2800" dirty="0" smtClean="0">
                <a:latin typeface="+mn-ea"/>
              </a:rPr>
              <a:t>ABO</a:t>
            </a:r>
            <a:r>
              <a:rPr lang="zh-CN" altLang="en-US" sz="2800" dirty="0" smtClean="0">
                <a:latin typeface="+mn-ea"/>
              </a:rPr>
              <a:t>血型相同输注，输注时无需交叉配血。</a:t>
            </a:r>
            <a:endParaRPr lang="zh-CN" altLang="en-US" sz="2800" dirty="0" smtClean="0">
              <a:latin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704088"/>
            <a:ext cx="8229600" cy="708688"/>
          </a:xfrm>
        </p:spPr>
        <p:txBody>
          <a:bodyPr/>
          <a:lstStyle/>
          <a:p>
            <a:pPr eaLnBrk="1" hangingPunct="1"/>
            <a:r>
              <a:rPr lang="en-US" altLang="zh-CN" sz="3600" dirty="0" smtClean="0">
                <a:latin typeface="+mn-ea"/>
                <a:ea typeface="+mn-ea"/>
              </a:rPr>
              <a:t>(2)</a:t>
            </a:r>
            <a:r>
              <a:rPr lang="zh-CN" altLang="en-US" sz="3600" dirty="0" smtClean="0">
                <a:latin typeface="+mn-ea"/>
                <a:ea typeface="+mn-ea"/>
              </a:rPr>
              <a:t>机器</a:t>
            </a:r>
            <a:r>
              <a:rPr lang="zh-CN" altLang="en-US" sz="3600" dirty="0">
                <a:latin typeface="+mn-ea"/>
                <a:ea typeface="+mn-ea"/>
              </a:rPr>
              <a:t>单采</a:t>
            </a:r>
            <a:r>
              <a:rPr lang="zh-CN" altLang="en-US" sz="3600" dirty="0" smtClean="0">
                <a:latin typeface="+mn-ea"/>
                <a:ea typeface="+mn-ea"/>
              </a:rPr>
              <a:t>血小板</a:t>
            </a:r>
            <a:endParaRPr lang="zh-CN" altLang="zh-CN" dirty="0" smtClean="0">
              <a:latin typeface="+mn-ea"/>
              <a:ea typeface="+mn-ea"/>
            </a:endParaRPr>
          </a:p>
        </p:txBody>
      </p:sp>
      <p:sp>
        <p:nvSpPr>
          <p:cNvPr id="77827" name="Rectangle 3"/>
          <p:cNvSpPr>
            <a:spLocks noGrp="1" noChangeArrowheads="1"/>
          </p:cNvSpPr>
          <p:nvPr>
            <p:ph sz="half" idx="1"/>
          </p:nvPr>
        </p:nvSpPr>
        <p:spPr>
          <a:xfrm>
            <a:off x="251520" y="1556792"/>
            <a:ext cx="8064896" cy="4752527"/>
          </a:xfrm>
        </p:spPr>
        <p:txBody>
          <a:bodyPr/>
          <a:lstStyle/>
          <a:p>
            <a:pPr eaLnBrk="1" hangingPunct="1">
              <a:lnSpc>
                <a:spcPct val="150000"/>
              </a:lnSpc>
              <a:buNone/>
              <a:defRPr/>
            </a:pPr>
            <a:r>
              <a:rPr lang="en-US" altLang="zh-CN" dirty="0" smtClean="0">
                <a:latin typeface="+mn-ea"/>
              </a:rPr>
              <a:t>  </a:t>
            </a:r>
            <a:r>
              <a:rPr lang="zh-CN" altLang="zh-CN" dirty="0" smtClean="0">
                <a:latin typeface="+mn-ea"/>
              </a:rPr>
              <a:t>用细胞分离机从单个供血者循环液中采集</a:t>
            </a:r>
            <a:r>
              <a:rPr lang="en-US" altLang="zh-CN" dirty="0" smtClean="0">
                <a:latin typeface="+mn-ea"/>
              </a:rPr>
              <a:t>,</a:t>
            </a:r>
            <a:r>
              <a:rPr lang="zh-CN" altLang="zh-CN" dirty="0" smtClean="0">
                <a:latin typeface="+mn-ea"/>
              </a:rPr>
              <a:t>每袋内含血小板≥</a:t>
            </a:r>
            <a:r>
              <a:rPr lang="en-US" altLang="zh-CN" dirty="0" smtClean="0">
                <a:latin typeface="+mn-ea"/>
              </a:rPr>
              <a:t>2.5</a:t>
            </a:r>
            <a:r>
              <a:rPr lang="zh-CN" altLang="zh-CN" dirty="0" smtClean="0">
                <a:latin typeface="+mn-ea"/>
              </a:rPr>
              <a:t>×</a:t>
            </a:r>
            <a:r>
              <a:rPr lang="en-US" altLang="zh-CN" dirty="0" smtClean="0">
                <a:latin typeface="+mn-ea"/>
              </a:rPr>
              <a:t>10</a:t>
            </a:r>
            <a:r>
              <a:rPr lang="en-US" altLang="zh-CN" baseline="30000" dirty="0" smtClean="0">
                <a:latin typeface="+mn-ea"/>
              </a:rPr>
              <a:t>11</a:t>
            </a:r>
            <a:r>
              <a:rPr lang="en-US" altLang="zh-CN" dirty="0" smtClean="0">
                <a:latin typeface="+mn-ea"/>
              </a:rPr>
              <a:t>,</a:t>
            </a:r>
            <a:r>
              <a:rPr lang="zh-CN" altLang="en-US" dirty="0">
                <a:latin typeface="+mn-ea"/>
              </a:rPr>
              <a:t>体积为</a:t>
            </a:r>
            <a:r>
              <a:rPr lang="en-US" altLang="zh-CN" dirty="0">
                <a:latin typeface="+mn-ea"/>
              </a:rPr>
              <a:t>100-200ml</a:t>
            </a:r>
            <a:r>
              <a:rPr lang="zh-CN" altLang="en-US" dirty="0">
                <a:latin typeface="+mn-ea"/>
              </a:rPr>
              <a:t>，可以满足一次治疗量</a:t>
            </a:r>
            <a:r>
              <a:rPr lang="zh-CN" altLang="en-US" dirty="0" smtClean="0">
                <a:latin typeface="+mn-ea"/>
              </a:rPr>
              <a:t>；白细胞残余量≤</a:t>
            </a:r>
            <a:r>
              <a:rPr lang="en-US" altLang="zh-CN" dirty="0" smtClean="0">
                <a:latin typeface="+mn-ea"/>
              </a:rPr>
              <a:t>5.0×10</a:t>
            </a:r>
            <a:r>
              <a:rPr lang="en-US" altLang="zh-CN" baseline="30000" dirty="0" smtClean="0">
                <a:latin typeface="+mn-ea"/>
              </a:rPr>
              <a:t>8 </a:t>
            </a:r>
            <a:r>
              <a:rPr lang="en-US" altLang="zh-CN" dirty="0" smtClean="0">
                <a:latin typeface="+mn-ea"/>
              </a:rPr>
              <a:t>/</a:t>
            </a:r>
            <a:r>
              <a:rPr lang="zh-CN" altLang="en-US" dirty="0" smtClean="0">
                <a:latin typeface="+mn-ea"/>
              </a:rPr>
              <a:t>袋，红细胞混入量≤</a:t>
            </a:r>
            <a:r>
              <a:rPr lang="en-US" altLang="zh-CN" dirty="0" smtClean="0">
                <a:latin typeface="+mn-ea"/>
              </a:rPr>
              <a:t>8.0×10</a:t>
            </a:r>
            <a:r>
              <a:rPr lang="en-US" altLang="zh-CN" baseline="30000" dirty="0" smtClean="0">
                <a:latin typeface="+mn-ea"/>
              </a:rPr>
              <a:t>9 </a:t>
            </a:r>
            <a:r>
              <a:rPr lang="en-US" altLang="zh-CN" dirty="0" smtClean="0">
                <a:latin typeface="+mn-ea"/>
              </a:rPr>
              <a:t>/</a:t>
            </a:r>
            <a:r>
              <a:rPr lang="zh-CN" altLang="en-US" dirty="0" smtClean="0">
                <a:latin typeface="+mn-ea"/>
              </a:rPr>
              <a:t>袋。</a:t>
            </a:r>
            <a:endParaRPr lang="en-US" altLang="zh-CN" dirty="0" smtClean="0">
              <a:latin typeface="+mn-ea"/>
            </a:endParaRPr>
          </a:p>
          <a:p>
            <a:pPr eaLnBrk="1" hangingPunct="1">
              <a:lnSpc>
                <a:spcPct val="150000"/>
              </a:lnSpc>
              <a:buFont typeface="Wingdings" panose="05000000000000000000" pitchFamily="2" charset="2"/>
              <a:buNone/>
              <a:defRPr/>
            </a:pPr>
            <a:r>
              <a:rPr lang="zh-CN" altLang="en-US" dirty="0" smtClean="0">
                <a:latin typeface="+mn-ea"/>
              </a:rPr>
              <a:t>  在</a:t>
            </a:r>
            <a:r>
              <a:rPr lang="en-US" altLang="zh-CN" dirty="0">
                <a:latin typeface="+mn-ea"/>
              </a:rPr>
              <a:t>20-24℃</a:t>
            </a:r>
            <a:r>
              <a:rPr lang="zh-CN" altLang="en-US" dirty="0">
                <a:latin typeface="+mn-ea"/>
              </a:rPr>
              <a:t>振荡条件下可保存</a:t>
            </a:r>
            <a:r>
              <a:rPr lang="en-US" altLang="zh-CN" dirty="0">
                <a:latin typeface="+mn-ea"/>
              </a:rPr>
              <a:t>3-5d</a:t>
            </a:r>
            <a:r>
              <a:rPr lang="zh-CN" altLang="en-US" dirty="0">
                <a:latin typeface="+mn-ea"/>
              </a:rPr>
              <a:t>。</a:t>
            </a:r>
            <a:endParaRPr lang="zh-CN" altLang="en-US" dirty="0">
              <a:latin typeface="+mn-ea"/>
            </a:endParaRPr>
          </a:p>
          <a:p>
            <a:pPr eaLnBrk="1" hangingPunct="1">
              <a:lnSpc>
                <a:spcPct val="150000"/>
              </a:lnSpc>
              <a:buFontTx/>
              <a:buNone/>
              <a:defRPr/>
            </a:pPr>
            <a:endParaRPr lang="en-US" altLang="zh-CN" sz="2400" dirty="0" smtClean="0">
              <a:latin typeface="+mn-ea"/>
            </a:endParaRPr>
          </a:p>
          <a:p>
            <a:pPr eaLnBrk="1" hangingPunct="1">
              <a:lnSpc>
                <a:spcPct val="150000"/>
              </a:lnSpc>
              <a:buFont typeface="Wingdings" panose="05000000000000000000" pitchFamily="2" charset="2"/>
              <a:buNone/>
              <a:defRPr/>
            </a:pPr>
            <a:endParaRPr lang="zh-CN" altLang="en-US" sz="2400" dirty="0">
              <a:latin typeface="+mn-ea"/>
            </a:endParaRPr>
          </a:p>
          <a:p>
            <a:pPr eaLnBrk="1" hangingPunct="1">
              <a:buFont typeface="Arial" panose="020B0604020202020204" pitchFamily="34" charset="0"/>
              <a:buChar char="•"/>
              <a:defRPr/>
            </a:pPr>
            <a:endParaRPr lang="en-US" altLang="zh-CN" sz="2400" dirty="0"/>
          </a:p>
          <a:p>
            <a:pPr eaLnBrk="1" hangingPunct="1">
              <a:buFont typeface="Wingdings" panose="05000000000000000000" pitchFamily="2" charset="2"/>
              <a:buNone/>
              <a:defRPr/>
            </a:pPr>
            <a:endParaRPr lang="zh-CN" altLang="en-US" sz="2400" dirty="0"/>
          </a:p>
          <a:p>
            <a:pPr eaLnBrk="1" hangingPunct="1">
              <a:buFont typeface="Arial" panose="020B0604020202020204" pitchFamily="34" charset="0"/>
              <a:buChar char="•"/>
              <a:defRPr/>
            </a:pPr>
            <a:endParaRPr lang="en-US" altLang="zh-CN" sz="2400" dirty="0"/>
          </a:p>
          <a:p>
            <a:pPr eaLnBrk="1" hangingPunct="1">
              <a:lnSpc>
                <a:spcPct val="150000"/>
              </a:lnSpc>
              <a:buFontTx/>
              <a:buNone/>
              <a:defRPr/>
            </a:pPr>
            <a:endParaRPr lang="zh-CN" altLang="en-US" sz="2400" dirty="0" smtClean="0">
              <a:latin typeface="+mn-ea"/>
            </a:endParaRPr>
          </a:p>
          <a:p>
            <a:pPr marL="0" indent="0" eaLnBrk="1" hangingPunct="1">
              <a:buNone/>
              <a:defRPr/>
            </a:pPr>
            <a:endParaRPr lang="en-US" altLang="zh-CN" sz="2800"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             目    录</a:t>
            </a:r>
            <a:endParaRPr lang="zh-CN" altLang="en-US" dirty="0"/>
          </a:p>
        </p:txBody>
      </p:sp>
      <p:sp>
        <p:nvSpPr>
          <p:cNvPr id="3" name="内容占位符 2"/>
          <p:cNvSpPr>
            <a:spLocks noGrp="1"/>
          </p:cNvSpPr>
          <p:nvPr>
            <p:ph idx="1"/>
          </p:nvPr>
        </p:nvSpPr>
        <p:spPr/>
        <p:txBody>
          <a:bodyPr>
            <a:normAutofit/>
          </a:bodyPr>
          <a:lstStyle/>
          <a:p>
            <a:pPr marL="0" indent="0">
              <a:lnSpc>
                <a:spcPct val="150000"/>
              </a:lnSpc>
              <a:buNone/>
            </a:pPr>
            <a:r>
              <a:rPr lang="zh-CN" altLang="en-US" sz="3200" dirty="0">
                <a:solidFill>
                  <a:schemeClr val="bg1">
                    <a:lumMod val="50000"/>
                  </a:schemeClr>
                </a:solidFill>
                <a:latin typeface="+mn-ea"/>
              </a:rPr>
              <a:t>一、</a:t>
            </a:r>
            <a:r>
              <a:rPr lang="zh-CN" altLang="en-US" sz="3200" dirty="0" smtClean="0">
                <a:solidFill>
                  <a:schemeClr val="bg1">
                    <a:lumMod val="50000"/>
                  </a:schemeClr>
                </a:solidFill>
                <a:latin typeface="+mn-ea"/>
              </a:rPr>
              <a:t>成份血简介</a:t>
            </a:r>
            <a:endParaRPr lang="en-US" altLang="zh-CN" sz="3200" dirty="0" smtClean="0">
              <a:solidFill>
                <a:schemeClr val="bg1">
                  <a:lumMod val="50000"/>
                </a:schemeClr>
              </a:solidFill>
              <a:latin typeface="+mn-ea"/>
            </a:endParaRPr>
          </a:p>
          <a:p>
            <a:pPr marL="0" indent="0">
              <a:lnSpc>
                <a:spcPct val="150000"/>
              </a:lnSpc>
              <a:buNone/>
            </a:pPr>
            <a:r>
              <a:rPr lang="zh-CN" altLang="en-US" sz="3200" dirty="0" smtClean="0">
                <a:latin typeface="+mn-ea"/>
              </a:rPr>
              <a:t>二</a:t>
            </a:r>
            <a:r>
              <a:rPr lang="zh-CN" altLang="en-US" sz="3200" dirty="0">
                <a:latin typeface="+mn-ea"/>
              </a:rPr>
              <a:t>、重症患者合并贫血</a:t>
            </a:r>
            <a:r>
              <a:rPr lang="zh-CN" altLang="en-US" sz="3200" dirty="0" smtClean="0">
                <a:latin typeface="+mn-ea"/>
              </a:rPr>
              <a:t>的输血管理</a:t>
            </a:r>
            <a:endParaRPr lang="en-US" altLang="zh-CN" sz="3200" dirty="0" smtClean="0">
              <a:latin typeface="+mn-ea"/>
            </a:endParaRPr>
          </a:p>
          <a:p>
            <a:pPr marL="0" indent="0">
              <a:lnSpc>
                <a:spcPct val="150000"/>
              </a:lnSpc>
              <a:buNone/>
            </a:pPr>
            <a:r>
              <a:rPr lang="zh-CN" altLang="en-US" sz="3200" dirty="0">
                <a:solidFill>
                  <a:schemeClr val="bg1">
                    <a:lumMod val="50000"/>
                  </a:schemeClr>
                </a:solidFill>
                <a:latin typeface="+mn-ea"/>
              </a:rPr>
              <a:t>三、中小量出血患者</a:t>
            </a:r>
            <a:r>
              <a:rPr lang="zh-CN" altLang="en-US" sz="3200" dirty="0" smtClean="0">
                <a:solidFill>
                  <a:schemeClr val="bg1">
                    <a:lumMod val="50000"/>
                  </a:schemeClr>
                </a:solidFill>
                <a:latin typeface="+mn-ea"/>
              </a:rPr>
              <a:t>的输血管理</a:t>
            </a:r>
            <a:endParaRPr lang="en-US" altLang="zh-CN" sz="3200" dirty="0" smtClean="0">
              <a:solidFill>
                <a:schemeClr val="bg1">
                  <a:lumMod val="50000"/>
                </a:schemeClr>
              </a:solidFill>
              <a:latin typeface="+mn-ea"/>
            </a:endParaRPr>
          </a:p>
          <a:p>
            <a:pPr marL="0" indent="0">
              <a:lnSpc>
                <a:spcPct val="150000"/>
              </a:lnSpc>
              <a:buNone/>
            </a:pPr>
            <a:r>
              <a:rPr lang="zh-CN" altLang="en-US" sz="3200" dirty="0" smtClean="0">
                <a:solidFill>
                  <a:schemeClr val="bg1">
                    <a:lumMod val="50000"/>
                  </a:schemeClr>
                </a:solidFill>
                <a:latin typeface="+mn-ea"/>
              </a:rPr>
              <a:t>四</a:t>
            </a:r>
            <a:r>
              <a:rPr lang="zh-CN" altLang="en-US" sz="3200" dirty="0">
                <a:solidFill>
                  <a:schemeClr val="bg1">
                    <a:lumMod val="50000"/>
                  </a:schemeClr>
                </a:solidFill>
                <a:latin typeface="+mn-ea"/>
              </a:rPr>
              <a:t>、大量失血患者的输血</a:t>
            </a:r>
            <a:r>
              <a:rPr lang="zh-CN" altLang="en-US" sz="3200" dirty="0" smtClean="0">
                <a:solidFill>
                  <a:schemeClr val="bg1">
                    <a:lumMod val="50000"/>
                  </a:schemeClr>
                </a:solidFill>
                <a:latin typeface="+mn-ea"/>
              </a:rPr>
              <a:t>管理</a:t>
            </a:r>
            <a:endParaRPr lang="en-US" altLang="zh-CN" sz="3200" dirty="0" smtClean="0">
              <a:solidFill>
                <a:schemeClr val="bg1">
                  <a:lumMod val="50000"/>
                </a:schemeClr>
              </a:solidFill>
              <a:latin typeface="+mn-ea"/>
            </a:endParaRPr>
          </a:p>
          <a:p>
            <a:pPr marL="0" indent="0">
              <a:lnSpc>
                <a:spcPct val="150000"/>
              </a:lnSpc>
              <a:buNone/>
            </a:pPr>
            <a:r>
              <a:rPr lang="zh-CN" altLang="en-US" sz="3200" dirty="0" smtClean="0">
                <a:solidFill>
                  <a:schemeClr val="bg1">
                    <a:lumMod val="50000"/>
                  </a:schemeClr>
                </a:solidFill>
                <a:latin typeface="+mn-ea"/>
              </a:rPr>
              <a:t>五</a:t>
            </a:r>
            <a:r>
              <a:rPr lang="zh-CN" altLang="en-US" sz="3200" dirty="0">
                <a:solidFill>
                  <a:schemeClr val="bg1">
                    <a:lumMod val="50000"/>
                  </a:schemeClr>
                </a:solidFill>
                <a:latin typeface="+mn-ea"/>
              </a:rPr>
              <a:t>、我国合理输血现状</a:t>
            </a:r>
            <a:endParaRPr lang="zh-CN" altLang="en-US" sz="3200" dirty="0">
              <a:solidFill>
                <a:schemeClr val="bg1">
                  <a:lumMod val="50000"/>
                </a:schemeClr>
              </a:solidFill>
              <a:latin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normAutofit/>
          </a:bodyPr>
          <a:lstStyle/>
          <a:p>
            <a:r>
              <a:rPr lang="en-US" altLang="zh-CN" sz="3600" dirty="0" smtClean="0">
                <a:latin typeface="+mn-ea"/>
                <a:ea typeface="+mn-ea"/>
              </a:rPr>
              <a:t>1</a:t>
            </a:r>
            <a:r>
              <a:rPr lang="zh-CN" altLang="en-US" sz="3600" dirty="0" smtClean="0">
                <a:latin typeface="+mn-ea"/>
                <a:ea typeface="+mn-ea"/>
              </a:rPr>
              <a:t>、重症患者贫血的发生情况</a:t>
            </a:r>
            <a:endParaRPr lang="zh-CN" altLang="en-US" sz="3600" dirty="0">
              <a:latin typeface="+mn-ea"/>
              <a:ea typeface="+mn-ea"/>
            </a:endParaRPr>
          </a:p>
        </p:txBody>
      </p:sp>
      <p:sp>
        <p:nvSpPr>
          <p:cNvPr id="3" name="内容占位符 2"/>
          <p:cNvSpPr>
            <a:spLocks noGrp="1"/>
          </p:cNvSpPr>
          <p:nvPr>
            <p:ph idx="1"/>
          </p:nvPr>
        </p:nvSpPr>
        <p:spPr>
          <a:xfrm>
            <a:off x="457200" y="1340768"/>
            <a:ext cx="8363272" cy="5112568"/>
          </a:xfrm>
        </p:spPr>
        <p:txBody>
          <a:bodyPr>
            <a:noAutofit/>
          </a:bodyPr>
          <a:lstStyle/>
          <a:p>
            <a:pPr marL="0" indent="0">
              <a:lnSpc>
                <a:spcPct val="160000"/>
              </a:lnSpc>
              <a:buNone/>
            </a:pPr>
            <a:r>
              <a:rPr lang="zh-CN" altLang="en-US" sz="2800" dirty="0">
                <a:latin typeface="+mn-ea"/>
              </a:rPr>
              <a:t>贫血是重症患者的常见</a:t>
            </a:r>
            <a:r>
              <a:rPr lang="zh-CN" altLang="en-US" sz="2800" dirty="0" smtClean="0">
                <a:latin typeface="+mn-ea"/>
              </a:rPr>
              <a:t>问题，</a:t>
            </a:r>
            <a:r>
              <a:rPr lang="en-US" altLang="zh-CN" sz="2800" dirty="0" smtClean="0">
                <a:latin typeface="+mn-ea"/>
              </a:rPr>
              <a:t>60%ICU</a:t>
            </a:r>
            <a:r>
              <a:rPr lang="zh-CN" altLang="en-US" sz="2800" dirty="0" smtClean="0">
                <a:latin typeface="+mn-ea"/>
              </a:rPr>
              <a:t>患者存在</a:t>
            </a:r>
            <a:r>
              <a:rPr lang="zh-CN" altLang="en-US" sz="2800" dirty="0">
                <a:latin typeface="+mn-ea"/>
              </a:rPr>
              <a:t>贫血，其中</a:t>
            </a:r>
            <a:r>
              <a:rPr lang="en-US" altLang="zh-CN" sz="2800" dirty="0">
                <a:latin typeface="+mn-ea"/>
              </a:rPr>
              <a:t>20</a:t>
            </a:r>
            <a:r>
              <a:rPr lang="en-US" altLang="zh-CN" sz="2800" dirty="0" smtClean="0">
                <a:latin typeface="+mn-ea"/>
              </a:rPr>
              <a:t>%-30</a:t>
            </a:r>
            <a:r>
              <a:rPr lang="en-US" altLang="zh-CN" sz="2800" dirty="0">
                <a:latin typeface="+mn-ea"/>
              </a:rPr>
              <a:t>% </a:t>
            </a:r>
            <a:r>
              <a:rPr lang="zh-CN" altLang="en-US" sz="2800" dirty="0" smtClean="0">
                <a:latin typeface="+mn-ea"/>
              </a:rPr>
              <a:t>为首次发现，</a:t>
            </a:r>
            <a:r>
              <a:rPr lang="en-US" altLang="zh-CN" sz="2800" dirty="0" smtClean="0">
                <a:latin typeface="+mn-ea"/>
              </a:rPr>
              <a:t>7d</a:t>
            </a:r>
            <a:r>
              <a:rPr lang="zh-CN" altLang="en-US" sz="2800" dirty="0" smtClean="0">
                <a:latin typeface="+mn-ea"/>
              </a:rPr>
              <a:t>后</a:t>
            </a:r>
            <a:r>
              <a:rPr lang="zh-CN" altLang="en-US" sz="2800" dirty="0">
                <a:latin typeface="+mn-ea"/>
              </a:rPr>
              <a:t>有</a:t>
            </a:r>
            <a:r>
              <a:rPr lang="en-US" altLang="zh-CN" sz="2800" dirty="0">
                <a:latin typeface="+mn-ea"/>
              </a:rPr>
              <a:t>80</a:t>
            </a:r>
            <a:r>
              <a:rPr lang="en-US" altLang="zh-CN" sz="2800" dirty="0" smtClean="0">
                <a:latin typeface="+mn-ea"/>
              </a:rPr>
              <a:t>%</a:t>
            </a:r>
            <a:r>
              <a:rPr lang="zh-CN" altLang="en-US" sz="2800" dirty="0" smtClean="0">
                <a:latin typeface="+mn-ea"/>
              </a:rPr>
              <a:t>的</a:t>
            </a:r>
            <a:r>
              <a:rPr lang="zh-CN" altLang="en-US" sz="2800" dirty="0">
                <a:latin typeface="+mn-ea"/>
              </a:rPr>
              <a:t>患者</a:t>
            </a:r>
            <a:r>
              <a:rPr lang="en-US" altLang="zh-CN" sz="2800" dirty="0" smtClean="0">
                <a:latin typeface="+mn-ea"/>
              </a:rPr>
              <a:t>Hb</a:t>
            </a:r>
            <a:r>
              <a:rPr lang="zh-CN" altLang="en-US" sz="2800" dirty="0" smtClean="0">
                <a:latin typeface="+mn-ea"/>
              </a:rPr>
              <a:t>＜</a:t>
            </a:r>
            <a:r>
              <a:rPr lang="en-US" altLang="zh-CN" sz="2800" dirty="0" smtClean="0">
                <a:latin typeface="+mn-ea"/>
              </a:rPr>
              <a:t>90g/L</a:t>
            </a:r>
            <a:r>
              <a:rPr lang="zh-CN" altLang="en-US" sz="2800" dirty="0" smtClean="0">
                <a:latin typeface="+mn-ea"/>
              </a:rPr>
              <a:t>。</a:t>
            </a:r>
            <a:endParaRPr lang="en-US" altLang="zh-CN" sz="2800" dirty="0" smtClean="0">
              <a:latin typeface="+mn-ea"/>
            </a:endParaRPr>
          </a:p>
          <a:p>
            <a:pPr marL="0" indent="0">
              <a:lnSpc>
                <a:spcPct val="160000"/>
              </a:lnSpc>
              <a:buNone/>
            </a:pPr>
            <a:r>
              <a:rPr lang="zh-CN" altLang="en-US" sz="2800" dirty="0" smtClean="0">
                <a:latin typeface="+mn-ea"/>
              </a:rPr>
              <a:t>新发生贫血的原因：</a:t>
            </a:r>
            <a:endParaRPr lang="en-US" altLang="zh-CN" sz="2800" dirty="0" smtClean="0">
              <a:latin typeface="+mn-ea"/>
            </a:endParaRPr>
          </a:p>
          <a:p>
            <a:pPr marL="0" indent="0">
              <a:lnSpc>
                <a:spcPct val="160000"/>
              </a:lnSpc>
              <a:buNone/>
            </a:pPr>
            <a:r>
              <a:rPr lang="zh-CN" altLang="en-US" sz="2800" dirty="0" smtClean="0">
                <a:latin typeface="+mn-ea"/>
              </a:rPr>
              <a:t>病程短者：主要为治疗相关，如</a:t>
            </a:r>
            <a:r>
              <a:rPr lang="zh-CN" altLang="en-US" sz="2800" dirty="0">
                <a:latin typeface="+mn-ea"/>
              </a:rPr>
              <a:t>血液稀释、失血和</a:t>
            </a:r>
            <a:r>
              <a:rPr lang="zh-CN" altLang="en-US" sz="2800" dirty="0" smtClean="0">
                <a:latin typeface="+mn-ea"/>
              </a:rPr>
              <a:t>采</a:t>
            </a:r>
            <a:endParaRPr lang="en-US" altLang="zh-CN" sz="2800" dirty="0" smtClean="0">
              <a:latin typeface="+mn-ea"/>
            </a:endParaRPr>
          </a:p>
          <a:p>
            <a:pPr marL="0" indent="0">
              <a:lnSpc>
                <a:spcPct val="160000"/>
              </a:lnSpc>
              <a:buNone/>
            </a:pPr>
            <a:r>
              <a:rPr lang="en-US" altLang="zh-CN" sz="2800" dirty="0">
                <a:latin typeface="+mn-ea"/>
              </a:rPr>
              <a:t> </a:t>
            </a:r>
            <a:r>
              <a:rPr lang="en-US" altLang="zh-CN" sz="2800" dirty="0" smtClean="0">
                <a:latin typeface="+mn-ea"/>
              </a:rPr>
              <a:t>        </a:t>
            </a:r>
            <a:r>
              <a:rPr lang="zh-CN" altLang="en-US" sz="2800" dirty="0" smtClean="0">
                <a:latin typeface="+mn-ea"/>
              </a:rPr>
              <a:t>  集</a:t>
            </a:r>
            <a:r>
              <a:rPr lang="zh-CN" altLang="en-US" sz="2800" dirty="0">
                <a:latin typeface="+mn-ea"/>
              </a:rPr>
              <a:t>血液</a:t>
            </a:r>
            <a:r>
              <a:rPr lang="zh-CN" altLang="en-US" sz="2800" dirty="0" smtClean="0">
                <a:latin typeface="+mn-ea"/>
              </a:rPr>
              <a:t>标本；</a:t>
            </a:r>
            <a:endParaRPr lang="en-US" altLang="zh-CN" sz="2800" dirty="0" smtClean="0">
              <a:latin typeface="+mn-ea"/>
            </a:endParaRPr>
          </a:p>
          <a:p>
            <a:pPr marL="0" indent="0">
              <a:lnSpc>
                <a:spcPct val="160000"/>
              </a:lnSpc>
              <a:buNone/>
            </a:pPr>
            <a:r>
              <a:rPr lang="zh-CN" altLang="en-US" sz="2800" dirty="0" smtClean="0">
                <a:latin typeface="+mn-ea"/>
              </a:rPr>
              <a:t>病程长者：慢性炎症相关，即慢性病贫血。</a:t>
            </a:r>
            <a:endParaRPr lang="zh-CN" altLang="en-US" sz="2800" dirty="0">
              <a:latin typeface="+mn-e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rmAutofit fontScale="90000"/>
          </a:bodyPr>
          <a:lstStyle/>
          <a:p>
            <a:pPr marL="0" indent="0">
              <a:lnSpc>
                <a:spcPct val="160000"/>
              </a:lnSpc>
            </a:pPr>
            <a:r>
              <a:rPr lang="zh-CN" altLang="en-US" sz="3200" dirty="0" smtClean="0">
                <a:latin typeface="+mn-ea"/>
              </a:rPr>
              <a:t>贫血与</a:t>
            </a:r>
            <a:r>
              <a:rPr lang="zh-CN" altLang="en-US" sz="3200" dirty="0">
                <a:latin typeface="+mn-ea"/>
              </a:rPr>
              <a:t>预后不良具有强</a:t>
            </a:r>
            <a:r>
              <a:rPr lang="zh-CN" altLang="en-US" sz="3200" dirty="0" smtClean="0">
                <a:latin typeface="+mn-ea"/>
              </a:rPr>
              <a:t>相关性</a:t>
            </a:r>
            <a:endParaRPr lang="en-US" altLang="zh-CN" sz="3200" dirty="0">
              <a:latin typeface="+mn-ea"/>
            </a:endParaRPr>
          </a:p>
        </p:txBody>
      </p:sp>
      <p:sp>
        <p:nvSpPr>
          <p:cNvPr id="3" name="内容占位符 2"/>
          <p:cNvSpPr>
            <a:spLocks noGrp="1"/>
          </p:cNvSpPr>
          <p:nvPr>
            <p:ph idx="1"/>
          </p:nvPr>
        </p:nvSpPr>
        <p:spPr>
          <a:xfrm>
            <a:off x="395536" y="1196752"/>
            <a:ext cx="8496944" cy="5328592"/>
          </a:xfrm>
        </p:spPr>
        <p:txBody>
          <a:bodyPr>
            <a:normAutofit fontScale="77500" lnSpcReduction="20000"/>
          </a:bodyPr>
          <a:lstStyle/>
          <a:p>
            <a:pPr marL="0" indent="0">
              <a:lnSpc>
                <a:spcPct val="170000"/>
              </a:lnSpc>
              <a:buNone/>
            </a:pPr>
            <a:r>
              <a:rPr lang="zh-CN" altLang="en-US" dirty="0">
                <a:latin typeface="+mn-ea"/>
              </a:rPr>
              <a:t>一项</a:t>
            </a:r>
            <a:r>
              <a:rPr lang="en-US" altLang="zh-CN" dirty="0">
                <a:latin typeface="+mn-ea"/>
              </a:rPr>
              <a:t>ICU</a:t>
            </a:r>
            <a:r>
              <a:rPr lang="zh-CN" altLang="en-US" dirty="0">
                <a:latin typeface="+mn-ea"/>
              </a:rPr>
              <a:t>多</a:t>
            </a:r>
            <a:r>
              <a:rPr lang="zh-CN" altLang="en-US" dirty="0" smtClean="0">
                <a:latin typeface="+mn-ea"/>
              </a:rPr>
              <a:t>中心</a:t>
            </a:r>
            <a:r>
              <a:rPr lang="zh-CN" altLang="en-US" dirty="0">
                <a:latin typeface="+mn-ea"/>
              </a:rPr>
              <a:t>、随机对照</a:t>
            </a:r>
            <a:r>
              <a:rPr lang="zh-CN" altLang="en-US" dirty="0" smtClean="0">
                <a:latin typeface="+mn-ea"/>
              </a:rPr>
              <a:t>临床试验：</a:t>
            </a:r>
            <a:endParaRPr lang="en-US" altLang="zh-CN" dirty="0" smtClean="0">
              <a:latin typeface="+mn-ea"/>
            </a:endParaRPr>
          </a:p>
          <a:p>
            <a:pPr marL="0" indent="0">
              <a:lnSpc>
                <a:spcPct val="170000"/>
              </a:lnSpc>
              <a:buNone/>
            </a:pPr>
            <a:r>
              <a:rPr lang="zh-CN" altLang="en-US" dirty="0" smtClean="0">
                <a:latin typeface="+mn-ea"/>
              </a:rPr>
              <a:t>限制</a:t>
            </a:r>
            <a:r>
              <a:rPr lang="zh-CN" altLang="en-US" dirty="0">
                <a:latin typeface="+mn-ea"/>
              </a:rPr>
              <a:t>输血方案</a:t>
            </a:r>
            <a:r>
              <a:rPr lang="zh-CN" altLang="en-US" dirty="0" smtClean="0">
                <a:latin typeface="+mn-ea"/>
              </a:rPr>
              <a:t>组：</a:t>
            </a:r>
            <a:r>
              <a:rPr lang="en-US" altLang="zh-CN" dirty="0" smtClean="0">
                <a:latin typeface="+mn-ea"/>
              </a:rPr>
              <a:t>n=418</a:t>
            </a:r>
            <a:r>
              <a:rPr lang="zh-CN" altLang="en-US" dirty="0" smtClean="0">
                <a:latin typeface="+mn-ea"/>
              </a:rPr>
              <a:t>例；输血指征为</a:t>
            </a:r>
            <a:r>
              <a:rPr lang="en-US" altLang="zh-CN" dirty="0" smtClean="0">
                <a:latin typeface="+mn-ea"/>
              </a:rPr>
              <a:t>Hb≤70g/L,</a:t>
            </a:r>
            <a:r>
              <a:rPr lang="zh-CN" altLang="en-US" dirty="0" smtClean="0">
                <a:latin typeface="+mn-ea"/>
              </a:rPr>
              <a:t>输血</a:t>
            </a:r>
            <a:r>
              <a:rPr lang="zh-CN" altLang="en-US" dirty="0">
                <a:latin typeface="+mn-ea"/>
              </a:rPr>
              <a:t>目标</a:t>
            </a:r>
            <a:r>
              <a:rPr lang="zh-CN" altLang="en-US" dirty="0" smtClean="0">
                <a:latin typeface="+mn-ea"/>
              </a:rPr>
              <a:t>为</a:t>
            </a:r>
            <a:r>
              <a:rPr lang="en-US" altLang="zh-CN" dirty="0" smtClean="0">
                <a:latin typeface="+mn-ea"/>
              </a:rPr>
              <a:t>79g/L</a:t>
            </a:r>
            <a:r>
              <a:rPr lang="zh-CN" altLang="en-US" dirty="0" smtClean="0">
                <a:latin typeface="+mn-ea"/>
              </a:rPr>
              <a:t>；</a:t>
            </a:r>
            <a:endParaRPr lang="en-US" altLang="zh-CN" dirty="0" smtClean="0">
              <a:latin typeface="+mn-ea"/>
            </a:endParaRPr>
          </a:p>
          <a:p>
            <a:pPr marL="0" indent="0">
              <a:lnSpc>
                <a:spcPct val="170000"/>
              </a:lnSpc>
              <a:buNone/>
            </a:pPr>
            <a:r>
              <a:rPr lang="zh-CN" altLang="en-US" dirty="0" smtClean="0">
                <a:latin typeface="+mn-ea"/>
              </a:rPr>
              <a:t>大量</a:t>
            </a:r>
            <a:r>
              <a:rPr lang="zh-CN" altLang="en-US" dirty="0">
                <a:latin typeface="+mn-ea"/>
              </a:rPr>
              <a:t>输血方案</a:t>
            </a:r>
            <a:r>
              <a:rPr lang="zh-CN" altLang="en-US" dirty="0" smtClean="0">
                <a:latin typeface="+mn-ea"/>
              </a:rPr>
              <a:t>组：</a:t>
            </a:r>
            <a:r>
              <a:rPr lang="en-US" altLang="zh-CN" dirty="0" smtClean="0">
                <a:latin typeface="+mn-ea"/>
              </a:rPr>
              <a:t>n=420</a:t>
            </a:r>
            <a:r>
              <a:rPr lang="zh-CN" altLang="en-US" dirty="0" smtClean="0">
                <a:latin typeface="+mn-ea"/>
              </a:rPr>
              <a:t>例，输血</a:t>
            </a:r>
            <a:r>
              <a:rPr lang="zh-CN" altLang="en-US" dirty="0">
                <a:latin typeface="+mn-ea"/>
              </a:rPr>
              <a:t>指</a:t>
            </a:r>
            <a:r>
              <a:rPr lang="zh-CN" altLang="en-US" dirty="0" smtClean="0">
                <a:latin typeface="+mn-ea"/>
              </a:rPr>
              <a:t>征</a:t>
            </a:r>
            <a:r>
              <a:rPr lang="zh-CN" altLang="en-US" dirty="0">
                <a:latin typeface="+mn-ea"/>
              </a:rPr>
              <a:t>为</a:t>
            </a:r>
            <a:r>
              <a:rPr lang="en-US" altLang="zh-CN" dirty="0">
                <a:latin typeface="+mn-ea"/>
              </a:rPr>
              <a:t>Hb</a:t>
            </a:r>
            <a:r>
              <a:rPr lang="en-US" altLang="zh-CN" dirty="0" smtClean="0">
                <a:latin typeface="+mn-ea"/>
              </a:rPr>
              <a:t>≤100g/L,</a:t>
            </a:r>
            <a:r>
              <a:rPr lang="zh-CN" altLang="en-US" dirty="0" smtClean="0">
                <a:latin typeface="+mn-ea"/>
              </a:rPr>
              <a:t>目标</a:t>
            </a:r>
            <a:r>
              <a:rPr lang="zh-CN" altLang="en-US" dirty="0">
                <a:latin typeface="+mn-ea"/>
              </a:rPr>
              <a:t>为</a:t>
            </a:r>
            <a:r>
              <a:rPr lang="en-US" altLang="zh-CN" dirty="0" smtClean="0">
                <a:latin typeface="+mn-ea"/>
              </a:rPr>
              <a:t>10.2g/L</a:t>
            </a:r>
            <a:r>
              <a:rPr lang="zh-CN" altLang="en-US" dirty="0" smtClean="0">
                <a:latin typeface="+mn-ea"/>
              </a:rPr>
              <a:t>。</a:t>
            </a:r>
            <a:endParaRPr lang="en-US" altLang="zh-CN" dirty="0" smtClean="0">
              <a:latin typeface="+mn-ea"/>
            </a:endParaRPr>
          </a:p>
          <a:p>
            <a:pPr marL="0" indent="0">
              <a:lnSpc>
                <a:spcPct val="170000"/>
              </a:lnSpc>
              <a:buNone/>
            </a:pPr>
            <a:r>
              <a:rPr lang="zh-CN" altLang="en-US" dirty="0" smtClean="0">
                <a:latin typeface="+mn-ea"/>
              </a:rPr>
              <a:t>结果</a:t>
            </a:r>
            <a:r>
              <a:rPr lang="en-US" altLang="zh-CN" dirty="0" smtClean="0">
                <a:latin typeface="+mn-ea"/>
              </a:rPr>
              <a:t>:2</a:t>
            </a:r>
            <a:r>
              <a:rPr lang="zh-CN" altLang="en-US" dirty="0">
                <a:latin typeface="+mn-ea"/>
              </a:rPr>
              <a:t>组</a:t>
            </a:r>
            <a:r>
              <a:rPr lang="en-US" altLang="zh-CN" dirty="0" smtClean="0">
                <a:latin typeface="+mn-ea"/>
              </a:rPr>
              <a:t>30d</a:t>
            </a:r>
            <a:r>
              <a:rPr lang="zh-CN" altLang="en-US" dirty="0">
                <a:latin typeface="+mn-ea"/>
              </a:rPr>
              <a:t>的病死率无统计学差异</a:t>
            </a:r>
            <a:r>
              <a:rPr lang="en-US" altLang="zh-CN" dirty="0">
                <a:latin typeface="+mn-ea"/>
              </a:rPr>
              <a:t>(</a:t>
            </a:r>
            <a:r>
              <a:rPr lang="zh-CN" altLang="en-US" dirty="0">
                <a:latin typeface="+mn-ea"/>
              </a:rPr>
              <a:t>分别为</a:t>
            </a:r>
            <a:r>
              <a:rPr lang="en-US" altLang="zh-CN" dirty="0" smtClean="0">
                <a:latin typeface="+mn-ea"/>
              </a:rPr>
              <a:t>18.77</a:t>
            </a:r>
            <a:r>
              <a:rPr lang="zh-CN" altLang="en-US" dirty="0">
                <a:latin typeface="+mn-ea"/>
              </a:rPr>
              <a:t>％</a:t>
            </a:r>
            <a:r>
              <a:rPr lang="zh-CN" altLang="en-US" dirty="0" smtClean="0">
                <a:latin typeface="+mn-ea"/>
              </a:rPr>
              <a:t>及</a:t>
            </a:r>
            <a:r>
              <a:rPr lang="en-US" altLang="zh-CN" dirty="0" smtClean="0">
                <a:latin typeface="+mn-ea"/>
              </a:rPr>
              <a:t>23.3</a:t>
            </a:r>
            <a:r>
              <a:rPr lang="zh-CN" altLang="en-US" dirty="0" smtClean="0">
                <a:latin typeface="+mn-ea"/>
              </a:rPr>
              <a:t>％</a:t>
            </a:r>
            <a:r>
              <a:rPr lang="en-US" altLang="zh-CN" dirty="0">
                <a:latin typeface="+mn-ea"/>
              </a:rPr>
              <a:t>)</a:t>
            </a:r>
            <a:r>
              <a:rPr lang="zh-CN" altLang="en-US" dirty="0" smtClean="0">
                <a:latin typeface="+mn-ea"/>
              </a:rPr>
              <a:t>。其中年龄</a:t>
            </a:r>
            <a:r>
              <a:rPr lang="en-US" altLang="zh-CN" dirty="0">
                <a:latin typeface="+mn-ea"/>
              </a:rPr>
              <a:t>&lt;55</a:t>
            </a:r>
            <a:r>
              <a:rPr lang="zh-CN" altLang="en-US" dirty="0">
                <a:latin typeface="+mn-ea"/>
              </a:rPr>
              <a:t>岁、急性生理功能和</a:t>
            </a:r>
            <a:r>
              <a:rPr lang="zh-CN" altLang="en-US" dirty="0" smtClean="0">
                <a:latin typeface="+mn-ea"/>
              </a:rPr>
              <a:t>慢性</a:t>
            </a:r>
            <a:r>
              <a:rPr lang="zh-CN" altLang="en-US" dirty="0">
                <a:latin typeface="+mn-ea"/>
              </a:rPr>
              <a:t>健康状况评分</a:t>
            </a:r>
            <a:r>
              <a:rPr lang="en-US" altLang="zh-CN" dirty="0">
                <a:latin typeface="+mn-ea"/>
              </a:rPr>
              <a:t>(APACHE)&lt;20</a:t>
            </a:r>
            <a:r>
              <a:rPr lang="zh-CN" altLang="en-US" dirty="0">
                <a:latin typeface="+mn-ea"/>
              </a:rPr>
              <a:t>分的限制输血方案患者</a:t>
            </a:r>
            <a:r>
              <a:rPr lang="en-US" altLang="zh-CN" dirty="0" smtClean="0">
                <a:latin typeface="+mn-ea"/>
              </a:rPr>
              <a:t>30d</a:t>
            </a:r>
            <a:r>
              <a:rPr lang="zh-CN" altLang="en-US" dirty="0" smtClean="0">
                <a:latin typeface="+mn-ea"/>
              </a:rPr>
              <a:t>病死</a:t>
            </a:r>
            <a:r>
              <a:rPr lang="zh-CN" altLang="en-US" dirty="0">
                <a:latin typeface="+mn-ea"/>
              </a:rPr>
              <a:t>率更</a:t>
            </a:r>
            <a:r>
              <a:rPr lang="zh-CN" altLang="en-US" dirty="0" smtClean="0">
                <a:latin typeface="+mn-ea"/>
              </a:rPr>
              <a:t>低。</a:t>
            </a:r>
            <a:endParaRPr lang="en-US" altLang="zh-CN" dirty="0" smtClean="0">
              <a:latin typeface="+mn-ea"/>
            </a:endParaRPr>
          </a:p>
          <a:p>
            <a:pPr marL="0" indent="0">
              <a:lnSpc>
                <a:spcPct val="170000"/>
              </a:lnSpc>
              <a:buNone/>
            </a:pPr>
            <a:r>
              <a:rPr lang="zh-CN" altLang="en-US" dirty="0" smtClean="0">
                <a:latin typeface="+mn-ea"/>
              </a:rPr>
              <a:t>建议：除了</a:t>
            </a:r>
            <a:r>
              <a:rPr lang="zh-CN" altLang="en-US" dirty="0">
                <a:latin typeface="+mn-ea"/>
              </a:rPr>
              <a:t>急性冠脉综合征患者外</a:t>
            </a:r>
            <a:r>
              <a:rPr lang="zh-CN" altLang="en-US" dirty="0" smtClean="0">
                <a:latin typeface="+mn-ea"/>
              </a:rPr>
              <a:t>，大多数</a:t>
            </a:r>
            <a:r>
              <a:rPr lang="zh-CN" altLang="en-US" dirty="0">
                <a:latin typeface="+mn-ea"/>
              </a:rPr>
              <a:t>重症患者应采取限制输血方案</a:t>
            </a:r>
            <a:r>
              <a:rPr lang="zh-CN" altLang="en-US" dirty="0" smtClean="0">
                <a:latin typeface="+mn-ea"/>
              </a:rPr>
              <a:t>。</a:t>
            </a:r>
            <a:endParaRPr lang="en-US" altLang="zh-CN" dirty="0" smtClean="0">
              <a:latin typeface="+mn-ea"/>
            </a:endParaRPr>
          </a:p>
          <a:p>
            <a:pPr marL="0" indent="0">
              <a:lnSpc>
                <a:spcPct val="170000"/>
              </a:lnSpc>
              <a:buNone/>
            </a:pPr>
            <a:r>
              <a:rPr lang="zh-CN" altLang="en-US" dirty="0">
                <a:latin typeface="+mn-ea"/>
              </a:rPr>
              <a:t>但</a:t>
            </a:r>
            <a:r>
              <a:rPr lang="zh-CN" altLang="en-US" dirty="0" smtClean="0">
                <a:latin typeface="+mn-ea"/>
              </a:rPr>
              <a:t>血流动力学</a:t>
            </a:r>
            <a:r>
              <a:rPr lang="zh-CN" altLang="en-US" dirty="0">
                <a:latin typeface="+mn-ea"/>
              </a:rPr>
              <a:t>不稳定、慢性贫血和接受心脏手术</a:t>
            </a:r>
            <a:r>
              <a:rPr lang="zh-CN" altLang="en-US" dirty="0" smtClean="0">
                <a:latin typeface="+mn-ea"/>
              </a:rPr>
              <a:t>患者</a:t>
            </a:r>
            <a:r>
              <a:rPr lang="zh-CN" altLang="en-US" dirty="0">
                <a:latin typeface="+mn-ea"/>
              </a:rPr>
              <a:t>不宜采用限制</a:t>
            </a:r>
            <a:r>
              <a:rPr lang="zh-CN" altLang="en-US" dirty="0" smtClean="0">
                <a:latin typeface="+mn-ea"/>
              </a:rPr>
              <a:t>输血策略。</a:t>
            </a:r>
            <a:endParaRPr lang="zh-CN" altLang="en-US" dirty="0">
              <a:latin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48680"/>
            <a:ext cx="8229600" cy="1080120"/>
          </a:xfrm>
        </p:spPr>
        <p:txBody>
          <a:bodyPr>
            <a:normAutofit/>
          </a:bodyPr>
          <a:lstStyle/>
          <a:p>
            <a:r>
              <a:rPr lang="zh-CN" altLang="en-US" dirty="0" smtClean="0"/>
              <a:t>贫血的病理生理学</a:t>
            </a:r>
            <a:endParaRPr lang="zh-CN" altLang="en-US" dirty="0"/>
          </a:p>
        </p:txBody>
      </p:sp>
      <p:sp>
        <p:nvSpPr>
          <p:cNvPr id="3" name="内容占位符 2"/>
          <p:cNvSpPr>
            <a:spLocks noGrp="1"/>
          </p:cNvSpPr>
          <p:nvPr>
            <p:ph idx="1"/>
          </p:nvPr>
        </p:nvSpPr>
        <p:spPr>
          <a:xfrm>
            <a:off x="457200" y="1844824"/>
            <a:ext cx="8229600" cy="4464496"/>
          </a:xfrm>
        </p:spPr>
        <p:txBody>
          <a:bodyPr>
            <a:normAutofit/>
          </a:bodyPr>
          <a:lstStyle/>
          <a:p>
            <a:pPr marL="0" indent="0">
              <a:lnSpc>
                <a:spcPct val="150000"/>
              </a:lnSpc>
              <a:buNone/>
            </a:pPr>
            <a:r>
              <a:rPr lang="zh-CN" altLang="en-US" dirty="0" smtClean="0">
                <a:latin typeface="+mn-ea"/>
              </a:rPr>
              <a:t>动脉血</a:t>
            </a:r>
            <a:r>
              <a:rPr lang="zh-CN" altLang="en-US" dirty="0">
                <a:latin typeface="+mn-ea"/>
              </a:rPr>
              <a:t>氧含量</a:t>
            </a:r>
            <a:r>
              <a:rPr lang="en-US" altLang="zh-CN" dirty="0">
                <a:latin typeface="+mn-ea"/>
              </a:rPr>
              <a:t>= </a:t>
            </a:r>
            <a:r>
              <a:rPr lang="zh-CN" altLang="en-US" dirty="0">
                <a:latin typeface="+mn-ea"/>
              </a:rPr>
              <a:t>血红蛋白携带的氧</a:t>
            </a:r>
            <a:r>
              <a:rPr lang="en-US" altLang="zh-CN" dirty="0">
                <a:latin typeface="+mn-ea"/>
              </a:rPr>
              <a:t>+ </a:t>
            </a:r>
            <a:r>
              <a:rPr lang="zh-CN" altLang="en-US" dirty="0">
                <a:latin typeface="+mn-ea"/>
              </a:rPr>
              <a:t>血浆中溶解的氧</a:t>
            </a:r>
            <a:r>
              <a:rPr lang="zh-CN" altLang="en-US" dirty="0" smtClean="0">
                <a:latin typeface="+mn-ea"/>
              </a:rPr>
              <a:t>。</a:t>
            </a:r>
            <a:endParaRPr lang="en-US" altLang="zh-CN" dirty="0" smtClean="0">
              <a:latin typeface="+mn-ea"/>
            </a:endParaRPr>
          </a:p>
          <a:p>
            <a:pPr marL="0" indent="0">
              <a:lnSpc>
                <a:spcPct val="150000"/>
              </a:lnSpc>
              <a:buNone/>
            </a:pPr>
            <a:r>
              <a:rPr lang="zh-CN" altLang="en-US" dirty="0" smtClean="0">
                <a:latin typeface="+mn-ea"/>
              </a:rPr>
              <a:t>健康</a:t>
            </a:r>
            <a:r>
              <a:rPr lang="zh-CN" altLang="en-US" dirty="0">
                <a:latin typeface="+mn-ea"/>
              </a:rPr>
              <a:t>个体</a:t>
            </a:r>
            <a:r>
              <a:rPr lang="zh-CN" altLang="en-US" dirty="0" smtClean="0">
                <a:latin typeface="+mn-ea"/>
              </a:rPr>
              <a:t>＞</a:t>
            </a:r>
            <a:r>
              <a:rPr lang="en-US" altLang="zh-CN" dirty="0" smtClean="0">
                <a:latin typeface="+mn-ea"/>
              </a:rPr>
              <a:t>99</a:t>
            </a:r>
            <a:r>
              <a:rPr lang="en-US" altLang="zh-CN" dirty="0">
                <a:latin typeface="+mn-ea"/>
              </a:rPr>
              <a:t>%</a:t>
            </a:r>
            <a:r>
              <a:rPr lang="zh-CN" altLang="en-US" dirty="0">
                <a:latin typeface="+mn-ea"/>
              </a:rPr>
              <a:t>的氧运输是通过与</a:t>
            </a:r>
            <a:r>
              <a:rPr lang="en-US" altLang="zh-CN" dirty="0">
                <a:latin typeface="+mn-ea"/>
              </a:rPr>
              <a:t>Hb </a:t>
            </a:r>
            <a:r>
              <a:rPr lang="zh-CN" altLang="en-US" dirty="0">
                <a:latin typeface="+mn-ea"/>
              </a:rPr>
              <a:t>结合</a:t>
            </a:r>
            <a:r>
              <a:rPr lang="en-US" altLang="zh-CN" dirty="0">
                <a:latin typeface="+mn-ea"/>
              </a:rPr>
              <a:t>; </a:t>
            </a:r>
            <a:endParaRPr lang="en-US" altLang="zh-CN" dirty="0" smtClean="0">
              <a:latin typeface="+mn-ea"/>
            </a:endParaRPr>
          </a:p>
          <a:p>
            <a:pPr marL="0" indent="0">
              <a:lnSpc>
                <a:spcPct val="150000"/>
              </a:lnSpc>
              <a:buNone/>
            </a:pPr>
            <a:r>
              <a:rPr lang="zh-CN" altLang="en-US" dirty="0">
                <a:latin typeface="+mn-ea"/>
              </a:rPr>
              <a:t>贫血的临床</a:t>
            </a:r>
            <a:r>
              <a:rPr lang="zh-CN" altLang="en-US" dirty="0" smtClean="0">
                <a:latin typeface="+mn-ea"/>
              </a:rPr>
              <a:t>表现：各</a:t>
            </a:r>
            <a:r>
              <a:rPr lang="zh-CN" altLang="en-US" dirty="0">
                <a:latin typeface="+mn-ea"/>
              </a:rPr>
              <a:t>系统缺氧的</a:t>
            </a:r>
            <a:r>
              <a:rPr lang="zh-CN" altLang="en-US" dirty="0" smtClean="0">
                <a:latin typeface="+mn-ea"/>
              </a:rPr>
              <a:t>表现。</a:t>
            </a:r>
            <a:endParaRPr lang="zh-CN" altLang="en-US" dirty="0">
              <a:latin typeface="+mn-ea"/>
            </a:endParaRPr>
          </a:p>
          <a:p>
            <a:endParaRPr lang="en-US" altLang="zh-CN"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60648"/>
            <a:ext cx="8229600" cy="1080120"/>
          </a:xfrm>
        </p:spPr>
        <p:txBody>
          <a:bodyPr/>
          <a:lstStyle/>
          <a:p>
            <a:r>
              <a:rPr lang="zh-CN" altLang="en-US" dirty="0" smtClean="0"/>
              <a:t>合理</a:t>
            </a:r>
            <a:r>
              <a:rPr lang="zh-CN" altLang="en-US" dirty="0"/>
              <a:t>输血定义</a:t>
            </a:r>
            <a:endParaRPr lang="zh-CN" altLang="en-US" dirty="0"/>
          </a:p>
        </p:txBody>
      </p:sp>
      <p:sp>
        <p:nvSpPr>
          <p:cNvPr id="3" name="内容占位符 2"/>
          <p:cNvSpPr>
            <a:spLocks noGrp="1"/>
          </p:cNvSpPr>
          <p:nvPr>
            <p:ph idx="1"/>
          </p:nvPr>
        </p:nvSpPr>
        <p:spPr>
          <a:xfrm>
            <a:off x="323528" y="1412776"/>
            <a:ext cx="8640960" cy="4968552"/>
          </a:xfrm>
        </p:spPr>
        <p:txBody>
          <a:bodyPr>
            <a:normAutofit/>
          </a:bodyPr>
          <a:lstStyle/>
          <a:p>
            <a:pPr marL="0" indent="0">
              <a:lnSpc>
                <a:spcPct val="150000"/>
              </a:lnSpc>
              <a:buNone/>
            </a:pPr>
            <a:r>
              <a:rPr lang="en-US" altLang="zh-CN" dirty="0" smtClean="0">
                <a:latin typeface="+mn-ea"/>
              </a:rPr>
              <a:t>WHO</a:t>
            </a:r>
            <a:r>
              <a:rPr lang="zh-CN" altLang="en-US" dirty="0" smtClean="0">
                <a:latin typeface="+mn-ea"/>
              </a:rPr>
              <a:t>：将</a:t>
            </a:r>
            <a:r>
              <a:rPr lang="zh-CN" altLang="en-US" dirty="0">
                <a:latin typeface="+mn-ea"/>
              </a:rPr>
              <a:t>安全的血液和血液制品仅用以</a:t>
            </a:r>
            <a:r>
              <a:rPr lang="zh-CN" altLang="en-US" dirty="0" smtClean="0">
                <a:latin typeface="+mn-ea"/>
              </a:rPr>
              <a:t>治疗</a:t>
            </a:r>
            <a:r>
              <a:rPr lang="zh-CN" altLang="en-US" dirty="0">
                <a:latin typeface="+mn-ea"/>
              </a:rPr>
              <a:t>可导致患者死亡或引起患者处于严重情况而又不能用其他方法有效预防和</a:t>
            </a:r>
            <a:r>
              <a:rPr lang="zh-CN" altLang="en-US" dirty="0" smtClean="0">
                <a:latin typeface="+mn-ea"/>
              </a:rPr>
              <a:t>治疗的疾病。</a:t>
            </a:r>
            <a:endParaRPr lang="en-US" altLang="zh-CN" dirty="0" smtClean="0">
              <a:latin typeface="+mn-ea"/>
            </a:endParaRPr>
          </a:p>
          <a:p>
            <a:pPr marL="0" indent="0">
              <a:lnSpc>
                <a:spcPct val="150000"/>
              </a:lnSpc>
              <a:buNone/>
            </a:pPr>
            <a:r>
              <a:rPr lang="zh-CN" altLang="en-US" dirty="0" smtClean="0">
                <a:latin typeface="+mn-ea"/>
              </a:rPr>
              <a:t>合理输血的核心</a:t>
            </a:r>
            <a:r>
              <a:rPr lang="zh-CN" altLang="en-US" dirty="0">
                <a:latin typeface="+mn-ea"/>
              </a:rPr>
              <a:t>是限制性输血</a:t>
            </a:r>
            <a:r>
              <a:rPr lang="zh-CN" altLang="en-US" dirty="0" smtClean="0">
                <a:latin typeface="+mn-ea"/>
              </a:rPr>
              <a:t>策略。</a:t>
            </a:r>
            <a:endParaRPr lang="zh-CN" altLang="en-US" dirty="0">
              <a:latin typeface="+mn-ea"/>
            </a:endParaRPr>
          </a:p>
          <a:p>
            <a:pPr marL="0" indent="0">
              <a:lnSpc>
                <a:spcPct val="150000"/>
              </a:lnSpc>
              <a:buNone/>
            </a:pPr>
            <a:r>
              <a:rPr lang="zh-CN" altLang="en-US" dirty="0" smtClean="0">
                <a:latin typeface="+mn-ea"/>
              </a:rPr>
              <a:t>限制性</a:t>
            </a:r>
            <a:r>
              <a:rPr lang="zh-CN" altLang="en-US" dirty="0">
                <a:latin typeface="+mn-ea"/>
              </a:rPr>
              <a:t>输血</a:t>
            </a:r>
            <a:r>
              <a:rPr lang="zh-CN" altLang="en-US" dirty="0" smtClean="0">
                <a:latin typeface="+mn-ea"/>
              </a:rPr>
              <a:t>策略不仅适用于外科</a:t>
            </a:r>
            <a:r>
              <a:rPr lang="zh-CN" altLang="en-US" dirty="0">
                <a:latin typeface="+mn-ea"/>
              </a:rPr>
              <a:t>常规手术</a:t>
            </a:r>
            <a:r>
              <a:rPr lang="zh-CN" altLang="en-US" dirty="0" smtClean="0">
                <a:latin typeface="+mn-ea"/>
              </a:rPr>
              <a:t>，也适用于大量输血患者，因限制性</a:t>
            </a:r>
            <a:r>
              <a:rPr lang="zh-CN" altLang="en-US" dirty="0">
                <a:latin typeface="+mn-ea"/>
              </a:rPr>
              <a:t>输血策略有助于改善临床</a:t>
            </a:r>
            <a:r>
              <a:rPr lang="zh-CN" altLang="en-US" dirty="0" smtClean="0">
                <a:latin typeface="+mn-ea"/>
              </a:rPr>
              <a:t>预后。</a:t>
            </a:r>
            <a:endParaRPr lang="zh-CN" altLang="en-US" dirty="0">
              <a:latin typeface="+mn-ea"/>
            </a:endParaRPr>
          </a:p>
          <a:p>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229600" cy="778098"/>
          </a:xfrm>
        </p:spPr>
        <p:txBody>
          <a:bodyPr>
            <a:normAutofit fontScale="90000"/>
          </a:bodyPr>
          <a:lstStyle/>
          <a:p>
            <a:r>
              <a:rPr lang="zh-CN" altLang="en-US" dirty="0" smtClean="0"/>
              <a:t>贫血时机体代偿反应</a:t>
            </a:r>
            <a:endParaRPr lang="zh-CN" altLang="en-US" dirty="0"/>
          </a:p>
        </p:txBody>
      </p:sp>
      <p:sp>
        <p:nvSpPr>
          <p:cNvPr id="3" name="内容占位符 2"/>
          <p:cNvSpPr>
            <a:spLocks noGrp="1"/>
          </p:cNvSpPr>
          <p:nvPr>
            <p:ph idx="1"/>
          </p:nvPr>
        </p:nvSpPr>
        <p:spPr>
          <a:xfrm>
            <a:off x="467544" y="1268760"/>
            <a:ext cx="8280920" cy="4908203"/>
          </a:xfrm>
        </p:spPr>
        <p:txBody>
          <a:bodyPr>
            <a:normAutofit/>
          </a:bodyPr>
          <a:lstStyle/>
          <a:p>
            <a:pPr marL="0" indent="0">
              <a:lnSpc>
                <a:spcPct val="150000"/>
              </a:lnSpc>
              <a:buNone/>
            </a:pPr>
            <a:r>
              <a:rPr lang="zh-CN" altLang="en-US" dirty="0" smtClean="0">
                <a:latin typeface="+mn-ea"/>
              </a:rPr>
              <a:t>（</a:t>
            </a:r>
            <a:r>
              <a:rPr lang="en-US" altLang="zh-CN" dirty="0" smtClean="0">
                <a:latin typeface="+mn-ea"/>
              </a:rPr>
              <a:t>1</a:t>
            </a:r>
            <a:r>
              <a:rPr lang="zh-CN" altLang="en-US" dirty="0" smtClean="0">
                <a:latin typeface="+mn-ea"/>
              </a:rPr>
              <a:t>）氧</a:t>
            </a:r>
            <a:r>
              <a:rPr lang="zh-CN" altLang="en-US" dirty="0">
                <a:latin typeface="+mn-ea"/>
              </a:rPr>
              <a:t>摄取增加</a:t>
            </a:r>
            <a:r>
              <a:rPr lang="zh-CN" altLang="en-US" dirty="0" smtClean="0">
                <a:latin typeface="+mn-ea"/>
              </a:rPr>
              <a:t>：</a:t>
            </a:r>
            <a:endParaRPr lang="en-US" altLang="zh-CN" dirty="0" smtClean="0">
              <a:latin typeface="+mn-ea"/>
            </a:endParaRPr>
          </a:p>
          <a:p>
            <a:pPr marL="0" indent="0">
              <a:lnSpc>
                <a:spcPct val="150000"/>
              </a:lnSpc>
              <a:buNone/>
            </a:pPr>
            <a:r>
              <a:rPr lang="zh-CN" altLang="en-US" dirty="0" smtClean="0">
                <a:latin typeface="+mn-ea"/>
              </a:rPr>
              <a:t>正常人</a:t>
            </a:r>
            <a:r>
              <a:rPr lang="zh-CN" altLang="en-US" dirty="0">
                <a:latin typeface="+mn-ea"/>
              </a:rPr>
              <a:t>静息时</a:t>
            </a:r>
            <a:r>
              <a:rPr lang="en-US" altLang="zh-CN" dirty="0">
                <a:latin typeface="+mn-ea"/>
              </a:rPr>
              <a:t>70%</a:t>
            </a:r>
            <a:r>
              <a:rPr lang="zh-CN" altLang="en-US" dirty="0">
                <a:latin typeface="+mn-ea"/>
              </a:rPr>
              <a:t>的氧未被摄取，这部分氧可通过增加摄取率而被机体</a:t>
            </a:r>
            <a:r>
              <a:rPr lang="zh-CN" altLang="en-US" dirty="0" smtClean="0">
                <a:latin typeface="+mn-ea"/>
              </a:rPr>
              <a:t>利用；</a:t>
            </a:r>
            <a:endParaRPr lang="en-US" altLang="zh-CN" dirty="0" smtClean="0">
              <a:latin typeface="+mn-ea"/>
            </a:endParaRPr>
          </a:p>
          <a:p>
            <a:pPr marL="0" indent="0">
              <a:lnSpc>
                <a:spcPct val="150000"/>
              </a:lnSpc>
              <a:buNone/>
            </a:pPr>
            <a:r>
              <a:rPr lang="zh-CN" altLang="en-US" dirty="0" smtClean="0">
                <a:latin typeface="+mn-ea"/>
              </a:rPr>
              <a:t>（</a:t>
            </a:r>
            <a:r>
              <a:rPr lang="en-US" altLang="zh-CN" dirty="0" smtClean="0">
                <a:latin typeface="+mn-ea"/>
              </a:rPr>
              <a:t>2</a:t>
            </a:r>
            <a:r>
              <a:rPr lang="zh-CN" altLang="en-US" dirty="0" smtClean="0">
                <a:latin typeface="+mn-ea"/>
              </a:rPr>
              <a:t>）氧离曲线右移，</a:t>
            </a:r>
            <a:r>
              <a:rPr lang="en-US" altLang="zh-CN" dirty="0" smtClean="0">
                <a:latin typeface="+mn-ea"/>
              </a:rPr>
              <a:t>Hb</a:t>
            </a:r>
            <a:r>
              <a:rPr lang="zh-CN" altLang="en-US" dirty="0" smtClean="0">
                <a:latin typeface="+mn-ea"/>
              </a:rPr>
              <a:t>容易与</a:t>
            </a:r>
            <a:r>
              <a:rPr lang="en-US" altLang="zh-CN" dirty="0" smtClean="0">
                <a:latin typeface="+mn-ea"/>
              </a:rPr>
              <a:t>Hb</a:t>
            </a:r>
            <a:r>
              <a:rPr lang="zh-CN" altLang="en-US" dirty="0" smtClean="0">
                <a:latin typeface="+mn-ea"/>
              </a:rPr>
              <a:t>分离，组织氧摄取</a:t>
            </a:r>
            <a:r>
              <a:rPr lang="zh-CN" altLang="en-US" dirty="0">
                <a:latin typeface="+mn-ea"/>
              </a:rPr>
              <a:t>率</a:t>
            </a:r>
            <a:r>
              <a:rPr lang="zh-CN" altLang="en-US" dirty="0" smtClean="0">
                <a:latin typeface="+mn-ea"/>
              </a:rPr>
              <a:t>增加；</a:t>
            </a:r>
            <a:endParaRPr lang="en-US" altLang="zh-CN" dirty="0" smtClean="0">
              <a:latin typeface="+mn-ea"/>
            </a:endParaRPr>
          </a:p>
          <a:p>
            <a:pPr marL="0" indent="0">
              <a:lnSpc>
                <a:spcPct val="150000"/>
              </a:lnSpc>
              <a:buNone/>
            </a:pPr>
            <a:r>
              <a:rPr lang="zh-CN" altLang="en-US" dirty="0" smtClean="0">
                <a:latin typeface="+mn-ea"/>
              </a:rPr>
              <a:t>（</a:t>
            </a:r>
            <a:r>
              <a:rPr lang="en-US" altLang="zh-CN" dirty="0" smtClean="0">
                <a:latin typeface="+mn-ea"/>
              </a:rPr>
              <a:t>3</a:t>
            </a:r>
            <a:r>
              <a:rPr lang="zh-CN" altLang="en-US" dirty="0" smtClean="0">
                <a:latin typeface="+mn-ea"/>
              </a:rPr>
              <a:t>）心输出量增加  通过心率和每搏输出量增加实现。 心</a:t>
            </a:r>
            <a:r>
              <a:rPr lang="zh-CN" altLang="en-US" dirty="0">
                <a:latin typeface="+mn-ea"/>
              </a:rPr>
              <a:t>功能正常患者，心输出量可增加到基础水平的</a:t>
            </a:r>
            <a:r>
              <a:rPr lang="en-US" altLang="zh-CN" dirty="0">
                <a:latin typeface="+mn-ea"/>
              </a:rPr>
              <a:t>5</a:t>
            </a:r>
            <a:r>
              <a:rPr lang="zh-CN" altLang="en-US" dirty="0" smtClean="0">
                <a:latin typeface="+mn-ea"/>
              </a:rPr>
              <a:t>倍。</a:t>
            </a:r>
            <a:endParaRPr lang="en-US" altLang="zh-CN" dirty="0">
              <a:latin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976313"/>
          </a:xfrm>
        </p:spPr>
        <p:txBody>
          <a:bodyPr/>
          <a:lstStyle/>
          <a:p>
            <a:pPr>
              <a:defRPr/>
            </a:pPr>
            <a:r>
              <a:rPr lang="zh-CN" altLang="en-US" sz="3600" dirty="0" smtClean="0">
                <a:latin typeface="+mn-ea"/>
              </a:rPr>
              <a:t>机体对贫血的代偿能力</a:t>
            </a:r>
            <a:endParaRPr lang="zh-CN" altLang="en-US" dirty="0"/>
          </a:p>
        </p:txBody>
      </p:sp>
      <p:sp>
        <p:nvSpPr>
          <p:cNvPr id="3" name="内容占位符 2"/>
          <p:cNvSpPr>
            <a:spLocks noGrp="1"/>
          </p:cNvSpPr>
          <p:nvPr>
            <p:ph idx="1"/>
          </p:nvPr>
        </p:nvSpPr>
        <p:spPr>
          <a:xfrm>
            <a:off x="323850" y="1341438"/>
            <a:ext cx="8191500" cy="4835525"/>
          </a:xfrm>
        </p:spPr>
        <p:txBody>
          <a:bodyPr/>
          <a:lstStyle/>
          <a:p>
            <a:pPr eaLnBrk="1" hangingPunct="1">
              <a:lnSpc>
                <a:spcPct val="150000"/>
              </a:lnSpc>
              <a:buFont typeface="Wingdings" panose="05000000000000000000" pitchFamily="2" charset="2"/>
              <a:buNone/>
              <a:defRPr/>
            </a:pPr>
            <a:r>
              <a:rPr lang="zh-CN" altLang="en-US" sz="2000" dirty="0">
                <a:latin typeface="+mn-ea"/>
              </a:rPr>
              <a:t>　</a:t>
            </a:r>
            <a:r>
              <a:rPr lang="zh-CN" altLang="en-US" sz="2400" dirty="0">
                <a:latin typeface="+mn-ea"/>
              </a:rPr>
              <a:t>心肺功能正常的人由于机体代偿作用，适当的贫血可使运氧能力增高</a:t>
            </a:r>
            <a:r>
              <a:rPr lang="zh-CN" altLang="en-US" sz="2400" dirty="0" smtClean="0">
                <a:latin typeface="+mn-ea"/>
              </a:rPr>
              <a:t>。</a:t>
            </a:r>
            <a:endParaRPr lang="en-US" altLang="zh-CN" sz="2400" dirty="0" smtClean="0">
              <a:latin typeface="+mn-ea"/>
            </a:endParaRPr>
          </a:p>
          <a:p>
            <a:pPr eaLnBrk="1" hangingPunct="1">
              <a:lnSpc>
                <a:spcPct val="150000"/>
              </a:lnSpc>
              <a:buFont typeface="Wingdings" panose="05000000000000000000" pitchFamily="2" charset="2"/>
              <a:buNone/>
              <a:defRPr/>
            </a:pPr>
            <a:r>
              <a:rPr lang="en-US" altLang="zh-CN" sz="2400" dirty="0">
                <a:latin typeface="+mn-ea"/>
              </a:rPr>
              <a:t> </a:t>
            </a:r>
            <a:r>
              <a:rPr lang="zh-CN" altLang="en-US" sz="2400" dirty="0" smtClean="0">
                <a:latin typeface="+mn-ea"/>
              </a:rPr>
              <a:t>设定</a:t>
            </a:r>
            <a:r>
              <a:rPr lang="en-US" altLang="zh-CN" sz="2400" dirty="0">
                <a:latin typeface="+mn-ea"/>
              </a:rPr>
              <a:t>HCT40%</a:t>
            </a:r>
            <a:r>
              <a:rPr lang="zh-CN" altLang="en-US" sz="2400" dirty="0">
                <a:latin typeface="+mn-ea"/>
              </a:rPr>
              <a:t>的运氧能力为</a:t>
            </a:r>
            <a:r>
              <a:rPr lang="en-US" altLang="zh-CN" sz="2400" dirty="0">
                <a:latin typeface="+mn-ea"/>
              </a:rPr>
              <a:t>100%</a:t>
            </a:r>
            <a:r>
              <a:rPr lang="zh-CN" altLang="en-US" sz="2400" dirty="0">
                <a:latin typeface="+mn-ea"/>
              </a:rPr>
              <a:t>，当</a:t>
            </a:r>
            <a:r>
              <a:rPr lang="en-US" altLang="zh-CN" sz="2400" dirty="0">
                <a:latin typeface="+mn-ea"/>
              </a:rPr>
              <a:t>HCT</a:t>
            </a:r>
            <a:r>
              <a:rPr lang="zh-CN" altLang="en-US" sz="2400" dirty="0">
                <a:latin typeface="+mn-ea"/>
              </a:rPr>
              <a:t>为</a:t>
            </a:r>
            <a:r>
              <a:rPr lang="en-US" altLang="zh-CN" sz="2400" dirty="0">
                <a:latin typeface="+mn-ea"/>
              </a:rPr>
              <a:t>30%</a:t>
            </a:r>
            <a:r>
              <a:rPr lang="zh-CN" altLang="en-US" sz="2400" dirty="0">
                <a:latin typeface="+mn-ea"/>
              </a:rPr>
              <a:t>时，运氧能力为</a:t>
            </a:r>
            <a:r>
              <a:rPr lang="en-US" altLang="zh-CN" sz="2400" dirty="0">
                <a:latin typeface="+mn-ea"/>
              </a:rPr>
              <a:t>110%</a:t>
            </a:r>
            <a:r>
              <a:rPr lang="zh-CN" altLang="en-US" sz="2400" dirty="0">
                <a:latin typeface="+mn-ea"/>
              </a:rPr>
              <a:t>，</a:t>
            </a:r>
            <a:r>
              <a:rPr lang="en-US" altLang="zh-CN" sz="2400" dirty="0">
                <a:latin typeface="+mn-ea"/>
              </a:rPr>
              <a:t>24%</a:t>
            </a:r>
            <a:r>
              <a:rPr lang="zh-CN" altLang="en-US" sz="2400" dirty="0">
                <a:latin typeface="+mn-ea"/>
              </a:rPr>
              <a:t>为</a:t>
            </a:r>
            <a:r>
              <a:rPr lang="en-US" altLang="zh-CN" sz="2400" dirty="0">
                <a:latin typeface="+mn-ea"/>
              </a:rPr>
              <a:t>100%</a:t>
            </a:r>
            <a:r>
              <a:rPr lang="zh-CN" altLang="en-US" sz="2400" dirty="0">
                <a:latin typeface="+mn-ea"/>
              </a:rPr>
              <a:t>，而＜</a:t>
            </a:r>
            <a:r>
              <a:rPr lang="en-US" altLang="zh-CN" sz="2400" dirty="0">
                <a:latin typeface="+mn-ea"/>
              </a:rPr>
              <a:t>24%</a:t>
            </a:r>
            <a:r>
              <a:rPr lang="zh-CN" altLang="en-US" sz="2400" dirty="0">
                <a:latin typeface="+mn-ea"/>
              </a:rPr>
              <a:t>时才＜</a:t>
            </a:r>
            <a:r>
              <a:rPr lang="en-US" altLang="zh-CN" sz="2400" dirty="0">
                <a:latin typeface="+mn-ea"/>
              </a:rPr>
              <a:t>100%</a:t>
            </a:r>
            <a:r>
              <a:rPr lang="zh-CN" altLang="en-US" sz="2400" dirty="0">
                <a:latin typeface="+mn-ea"/>
              </a:rPr>
              <a:t>。</a:t>
            </a:r>
            <a:endParaRPr lang="zh-CN" altLang="en-US" sz="2400" dirty="0">
              <a:latin typeface="+mn-ea"/>
            </a:endParaRPr>
          </a:p>
          <a:p>
            <a:pPr eaLnBrk="1" hangingPunct="1">
              <a:lnSpc>
                <a:spcPct val="150000"/>
              </a:lnSpc>
              <a:buFont typeface="Wingdings" panose="05000000000000000000" pitchFamily="2" charset="2"/>
              <a:buNone/>
              <a:defRPr/>
            </a:pPr>
            <a:r>
              <a:rPr lang="zh-CN" altLang="en-US" sz="2400" dirty="0">
                <a:latin typeface="+mn-ea"/>
              </a:rPr>
              <a:t>　因此，心肺功能正常的患者，血红蛋白＜</a:t>
            </a:r>
            <a:r>
              <a:rPr lang="en-US" altLang="zh-CN" sz="2400" dirty="0">
                <a:latin typeface="+mn-ea"/>
              </a:rPr>
              <a:t>70g/L</a:t>
            </a:r>
            <a:r>
              <a:rPr lang="zh-CN" altLang="en-US" sz="2400" dirty="0">
                <a:latin typeface="+mn-ea"/>
              </a:rPr>
              <a:t>是输红细胞的适应症，心肺功能不正常者</a:t>
            </a:r>
            <a:r>
              <a:rPr lang="zh-CN" altLang="en-US" sz="2400" dirty="0" smtClean="0">
                <a:latin typeface="+mn-ea"/>
              </a:rPr>
              <a:t>可＜</a:t>
            </a:r>
            <a:r>
              <a:rPr lang="en-US" altLang="zh-CN" sz="2400" dirty="0">
                <a:latin typeface="+mn-ea"/>
              </a:rPr>
              <a:t>10g/L</a:t>
            </a:r>
            <a:r>
              <a:rPr lang="zh-CN" altLang="en-US" sz="2400" dirty="0">
                <a:latin typeface="+mn-ea"/>
              </a:rPr>
              <a:t>。</a:t>
            </a:r>
            <a:endParaRPr lang="zh-CN" altLang="en-US" sz="2400" dirty="0">
              <a:latin typeface="+mn-ea"/>
            </a:endParaRPr>
          </a:p>
          <a:p>
            <a:pPr eaLnBrk="1" hangingPunct="1">
              <a:buFont typeface="Wingdings" panose="05000000000000000000" pitchFamily="2" charset="2"/>
              <a:buNone/>
              <a:defRPr/>
            </a:pPr>
            <a:endParaRPr lang="zh-CN" altLang="en-US"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60648"/>
            <a:ext cx="8229600" cy="1143000"/>
          </a:xfrm>
        </p:spPr>
        <p:txBody>
          <a:bodyPr>
            <a:normAutofit/>
          </a:bodyPr>
          <a:lstStyle/>
          <a:p>
            <a:r>
              <a:rPr lang="en-US" altLang="zh-CN" sz="3600" dirty="0" smtClean="0">
                <a:latin typeface="+mn-ea"/>
                <a:ea typeface="+mn-ea"/>
              </a:rPr>
              <a:t>2</a:t>
            </a:r>
            <a:r>
              <a:rPr lang="zh-CN" altLang="en-US" sz="3600" dirty="0" smtClean="0">
                <a:latin typeface="+mn-ea"/>
                <a:ea typeface="+mn-ea"/>
              </a:rPr>
              <a:t>、重症患者输血的一般原则</a:t>
            </a:r>
            <a:endParaRPr lang="zh-CN" altLang="en-US" sz="3600" dirty="0">
              <a:latin typeface="+mn-ea"/>
              <a:ea typeface="+mn-ea"/>
            </a:endParaRPr>
          </a:p>
        </p:txBody>
      </p:sp>
      <p:sp>
        <p:nvSpPr>
          <p:cNvPr id="3" name="内容占位符 2"/>
          <p:cNvSpPr>
            <a:spLocks noGrp="1"/>
          </p:cNvSpPr>
          <p:nvPr>
            <p:ph idx="1"/>
          </p:nvPr>
        </p:nvSpPr>
        <p:spPr/>
        <p:txBody>
          <a:bodyPr>
            <a:normAutofit fontScale="77500" lnSpcReduction="20000"/>
          </a:bodyPr>
          <a:lstStyle/>
          <a:p>
            <a:pPr marL="0" indent="0">
              <a:lnSpc>
                <a:spcPct val="160000"/>
              </a:lnSpc>
              <a:buNone/>
            </a:pPr>
            <a:r>
              <a:rPr lang="zh-CN" altLang="en-US" dirty="0"/>
              <a:t>红细胞输血的</a:t>
            </a:r>
            <a:r>
              <a:rPr lang="zh-CN" altLang="en-US" dirty="0" smtClean="0"/>
              <a:t>目的：</a:t>
            </a:r>
            <a:r>
              <a:rPr lang="zh-CN" altLang="en-US" dirty="0"/>
              <a:t>不是为了纠正血红蛋的含量，而是提高氧的运送能力，以消除和减轻临床症状。</a:t>
            </a:r>
            <a:endParaRPr lang="en-US" altLang="zh-CN" dirty="0" smtClean="0">
              <a:latin typeface="+mn-ea"/>
            </a:endParaRPr>
          </a:p>
          <a:p>
            <a:pPr marL="0" indent="0">
              <a:lnSpc>
                <a:spcPct val="160000"/>
              </a:lnSpc>
              <a:buNone/>
            </a:pPr>
            <a:r>
              <a:rPr lang="zh-CN" altLang="en-US" dirty="0" smtClean="0">
                <a:latin typeface="+mn-ea"/>
              </a:rPr>
              <a:t>没有</a:t>
            </a:r>
            <a:r>
              <a:rPr lang="zh-CN" altLang="en-US" dirty="0">
                <a:latin typeface="+mn-ea"/>
              </a:rPr>
              <a:t>急性失血重症患者、≥</a:t>
            </a:r>
            <a:r>
              <a:rPr lang="en-US" altLang="zh-CN" dirty="0">
                <a:latin typeface="+mn-ea"/>
              </a:rPr>
              <a:t>6 h</a:t>
            </a:r>
            <a:r>
              <a:rPr lang="zh-CN" altLang="en-US" dirty="0">
                <a:latin typeface="+mn-ea"/>
              </a:rPr>
              <a:t>的脓毒性休克患者、慢性</a:t>
            </a:r>
            <a:r>
              <a:rPr lang="zh-CN" altLang="en-US" dirty="0" smtClean="0">
                <a:latin typeface="+mn-ea"/>
              </a:rPr>
              <a:t>心脏</a:t>
            </a:r>
            <a:r>
              <a:rPr lang="zh-CN" altLang="en-US" dirty="0">
                <a:latin typeface="+mn-ea"/>
              </a:rPr>
              <a:t>疾病的重症患者输血指征定在血红蛋白</a:t>
            </a:r>
            <a:r>
              <a:rPr lang="en-US" altLang="zh-CN" dirty="0" smtClean="0">
                <a:latin typeface="+mn-ea"/>
              </a:rPr>
              <a:t>70g/L</a:t>
            </a:r>
            <a:r>
              <a:rPr lang="zh-CN" altLang="en-US" dirty="0">
                <a:latin typeface="+mn-ea"/>
              </a:rPr>
              <a:t>。输血</a:t>
            </a:r>
            <a:r>
              <a:rPr lang="zh-CN" altLang="en-US" dirty="0" smtClean="0">
                <a:latin typeface="+mn-ea"/>
              </a:rPr>
              <a:t>目标</a:t>
            </a:r>
            <a:r>
              <a:rPr lang="zh-CN" altLang="en-US" dirty="0">
                <a:latin typeface="+mn-ea"/>
              </a:rPr>
              <a:t>为</a:t>
            </a:r>
            <a:r>
              <a:rPr lang="en-US" altLang="zh-CN" dirty="0" smtClean="0">
                <a:latin typeface="+mn-ea"/>
              </a:rPr>
              <a:t>70-90g/L</a:t>
            </a:r>
            <a:r>
              <a:rPr lang="zh-CN" altLang="en-US" dirty="0" smtClean="0">
                <a:latin typeface="+mn-ea"/>
              </a:rPr>
              <a:t>；</a:t>
            </a:r>
            <a:r>
              <a:rPr lang="zh-CN" altLang="en-US" dirty="0">
                <a:latin typeface="+mn-ea"/>
              </a:rPr>
              <a:t>在</a:t>
            </a:r>
            <a:r>
              <a:rPr lang="en-US" altLang="zh-CN" dirty="0">
                <a:latin typeface="+mn-ea"/>
              </a:rPr>
              <a:t>&lt;6 h</a:t>
            </a:r>
            <a:r>
              <a:rPr lang="zh-CN" altLang="en-US" dirty="0">
                <a:latin typeface="+mn-ea"/>
              </a:rPr>
              <a:t>的脓毒性休克患者、急性心脏</a:t>
            </a:r>
            <a:r>
              <a:rPr lang="zh-CN" altLang="en-US" dirty="0" smtClean="0">
                <a:latin typeface="+mn-ea"/>
              </a:rPr>
              <a:t>疾病的</a:t>
            </a:r>
            <a:r>
              <a:rPr lang="zh-CN" altLang="en-US" dirty="0">
                <a:latin typeface="+mn-ea"/>
              </a:rPr>
              <a:t>重症患者输血指征定在血红蛋白</a:t>
            </a:r>
            <a:r>
              <a:rPr lang="en-US" altLang="zh-CN" dirty="0">
                <a:latin typeface="+mn-ea"/>
              </a:rPr>
              <a:t>80</a:t>
            </a:r>
            <a:r>
              <a:rPr lang="zh-CN" altLang="en-US" dirty="0">
                <a:latin typeface="+mn-ea"/>
              </a:rPr>
              <a:t>～</a:t>
            </a:r>
            <a:r>
              <a:rPr lang="en-US" altLang="zh-CN" dirty="0">
                <a:latin typeface="+mn-ea"/>
              </a:rPr>
              <a:t>100 </a:t>
            </a:r>
            <a:r>
              <a:rPr lang="en-US" altLang="zh-CN" dirty="0" smtClean="0">
                <a:latin typeface="+mn-ea"/>
              </a:rPr>
              <a:t>g/L</a:t>
            </a:r>
            <a:r>
              <a:rPr lang="zh-CN" altLang="en-US" dirty="0" smtClean="0">
                <a:latin typeface="+mn-ea"/>
              </a:rPr>
              <a:t>，</a:t>
            </a:r>
            <a:r>
              <a:rPr lang="zh-CN" altLang="en-US" dirty="0">
                <a:latin typeface="+mn-ea"/>
              </a:rPr>
              <a:t>输血</a:t>
            </a:r>
            <a:r>
              <a:rPr lang="zh-CN" altLang="en-US" dirty="0" smtClean="0">
                <a:latin typeface="+mn-ea"/>
              </a:rPr>
              <a:t>目标为</a:t>
            </a:r>
            <a:r>
              <a:rPr lang="en-US" altLang="zh-CN" dirty="0" smtClean="0">
                <a:latin typeface="+mn-ea"/>
              </a:rPr>
              <a:t>100g/L</a:t>
            </a:r>
            <a:r>
              <a:rPr lang="zh-CN" altLang="en-US" dirty="0" smtClean="0">
                <a:latin typeface="+mn-ea"/>
              </a:rPr>
              <a:t>。</a:t>
            </a:r>
            <a:endParaRPr lang="en-US" altLang="zh-CN" dirty="0" smtClean="0">
              <a:latin typeface="+mn-ea"/>
            </a:endParaRPr>
          </a:p>
          <a:p>
            <a:pPr marL="0" indent="0">
              <a:lnSpc>
                <a:spcPct val="160000"/>
              </a:lnSpc>
              <a:buNone/>
            </a:pPr>
            <a:r>
              <a:rPr lang="zh-CN" altLang="en-US" dirty="0">
                <a:latin typeface="+mn-ea"/>
              </a:rPr>
              <a:t>心肺功能受损或伴有心脑血管病变的患者，应放宽输血指证，最好维持在</a:t>
            </a:r>
            <a:r>
              <a:rPr lang="en-US" altLang="zh-CN" dirty="0" smtClean="0">
                <a:latin typeface="+mn-ea"/>
              </a:rPr>
              <a:t>100g/L</a:t>
            </a:r>
            <a:r>
              <a:rPr lang="zh-CN" altLang="en-US" dirty="0" smtClean="0">
                <a:latin typeface="+mn-ea"/>
              </a:rPr>
              <a:t>。</a:t>
            </a:r>
            <a:endParaRPr lang="en-US" altLang="zh-CN" dirty="0">
              <a:latin typeface="+mn-ea"/>
            </a:endParaRPr>
          </a:p>
          <a:p>
            <a:pPr marL="0" indent="0">
              <a:lnSpc>
                <a:spcPct val="160000"/>
              </a:lnSpc>
              <a:buNone/>
            </a:pPr>
            <a:r>
              <a:rPr lang="zh-CN" altLang="en-US" dirty="0" smtClean="0">
                <a:latin typeface="+mn-ea"/>
              </a:rPr>
              <a:t>患者</a:t>
            </a:r>
            <a:r>
              <a:rPr lang="zh-CN" altLang="en-US" dirty="0">
                <a:latin typeface="+mn-ea"/>
              </a:rPr>
              <a:t>一旦发生器官衰竭，再输注红细胞</a:t>
            </a:r>
            <a:r>
              <a:rPr lang="zh-CN" altLang="en-US" dirty="0" smtClean="0">
                <a:latin typeface="+mn-ea"/>
              </a:rPr>
              <a:t>使</a:t>
            </a:r>
            <a:r>
              <a:rPr lang="en-US" altLang="zh-CN" dirty="0" smtClean="0">
                <a:latin typeface="+mn-ea"/>
              </a:rPr>
              <a:t>Hb</a:t>
            </a:r>
            <a:r>
              <a:rPr lang="zh-CN" altLang="en-US" dirty="0">
                <a:latin typeface="+mn-ea"/>
              </a:rPr>
              <a:t>＞</a:t>
            </a:r>
            <a:r>
              <a:rPr lang="en-US" altLang="zh-CN" dirty="0">
                <a:latin typeface="+mn-ea"/>
              </a:rPr>
              <a:t>(70</a:t>
            </a:r>
            <a:r>
              <a:rPr lang="zh-CN" altLang="en-US" dirty="0">
                <a:latin typeface="+mn-ea"/>
              </a:rPr>
              <a:t>～</a:t>
            </a:r>
            <a:r>
              <a:rPr lang="en-US" altLang="zh-CN" dirty="0">
                <a:latin typeface="+mn-ea"/>
              </a:rPr>
              <a:t>90)g/L</a:t>
            </a:r>
            <a:r>
              <a:rPr lang="zh-CN" altLang="en-US" dirty="0">
                <a:latin typeface="+mn-ea"/>
              </a:rPr>
              <a:t>没有临床益处。</a:t>
            </a:r>
            <a:endParaRPr lang="en-US" altLang="zh-CN" dirty="0">
              <a:latin typeface="+mn-ea"/>
            </a:endParaRPr>
          </a:p>
          <a:p>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708688"/>
          </a:xfrm>
        </p:spPr>
        <p:txBody>
          <a:bodyPr>
            <a:normAutofit/>
          </a:bodyPr>
          <a:lstStyle/>
          <a:p>
            <a:r>
              <a:rPr lang="en-US" altLang="zh-CN" sz="3600" dirty="0" smtClean="0">
                <a:latin typeface="+mn-ea"/>
                <a:ea typeface="+mn-ea"/>
              </a:rPr>
              <a:t>3</a:t>
            </a:r>
            <a:r>
              <a:rPr lang="zh-CN" altLang="en-US" sz="3600" dirty="0" smtClean="0">
                <a:latin typeface="+mn-ea"/>
                <a:ea typeface="+mn-ea"/>
              </a:rPr>
              <a:t>、神经科重症患者的红细胞输注</a:t>
            </a:r>
            <a:endParaRPr lang="zh-CN" altLang="en-US" sz="3600" dirty="0">
              <a:latin typeface="+mn-ea"/>
              <a:ea typeface="+mn-ea"/>
            </a:endParaRPr>
          </a:p>
        </p:txBody>
      </p:sp>
      <p:sp>
        <p:nvSpPr>
          <p:cNvPr id="3" name="内容占位符 2"/>
          <p:cNvSpPr>
            <a:spLocks noGrp="1"/>
          </p:cNvSpPr>
          <p:nvPr>
            <p:ph idx="1"/>
          </p:nvPr>
        </p:nvSpPr>
        <p:spPr>
          <a:xfrm>
            <a:off x="457200" y="1700808"/>
            <a:ext cx="8229600" cy="4425355"/>
          </a:xfrm>
        </p:spPr>
        <p:txBody>
          <a:bodyPr>
            <a:normAutofit lnSpcReduction="10000"/>
          </a:bodyPr>
          <a:lstStyle/>
          <a:p>
            <a:pPr marL="0" indent="0">
              <a:lnSpc>
                <a:spcPct val="160000"/>
              </a:lnSpc>
              <a:buNone/>
            </a:pPr>
            <a:r>
              <a:rPr lang="zh-CN" altLang="en-US" dirty="0" smtClean="0">
                <a:latin typeface="+mn-ea"/>
              </a:rPr>
              <a:t>防止脑缺血、缺氧是神经科重症患者治疗的核心，输血提高</a:t>
            </a:r>
            <a:r>
              <a:rPr lang="en-US" altLang="zh-CN" dirty="0" smtClean="0">
                <a:latin typeface="+mn-ea"/>
              </a:rPr>
              <a:t>Hb</a:t>
            </a:r>
            <a:r>
              <a:rPr lang="zh-CN" altLang="en-US" dirty="0" smtClean="0">
                <a:latin typeface="+mn-ea"/>
              </a:rPr>
              <a:t>以提高</a:t>
            </a:r>
            <a:r>
              <a:rPr lang="zh-CN" altLang="en-US" dirty="0">
                <a:latin typeface="+mn-ea"/>
              </a:rPr>
              <a:t>携氧能力，</a:t>
            </a:r>
            <a:r>
              <a:rPr lang="zh-CN" altLang="en-US" dirty="0" smtClean="0">
                <a:latin typeface="+mn-ea"/>
              </a:rPr>
              <a:t>但输血也可使血液粘滞度增加，脑血流量减少。</a:t>
            </a:r>
            <a:endParaRPr lang="en-US" altLang="zh-CN" dirty="0" smtClean="0">
              <a:latin typeface="+mn-ea"/>
            </a:endParaRPr>
          </a:p>
          <a:p>
            <a:pPr marL="0" indent="0">
              <a:lnSpc>
                <a:spcPct val="160000"/>
              </a:lnSpc>
              <a:buNone/>
            </a:pPr>
            <a:r>
              <a:rPr lang="zh-CN" altLang="en-US" dirty="0" smtClean="0">
                <a:latin typeface="+mn-ea"/>
              </a:rPr>
              <a:t>目前尚无神经科</a:t>
            </a:r>
            <a:r>
              <a:rPr lang="zh-CN" altLang="en-US" dirty="0">
                <a:latin typeface="+mn-ea"/>
              </a:rPr>
              <a:t>重症</a:t>
            </a:r>
            <a:r>
              <a:rPr lang="zh-CN" altLang="en-US" dirty="0" smtClean="0">
                <a:latin typeface="+mn-ea"/>
              </a:rPr>
              <a:t>患者</a:t>
            </a:r>
            <a:r>
              <a:rPr lang="en-US" altLang="zh-CN" dirty="0" smtClean="0">
                <a:latin typeface="+mn-ea"/>
              </a:rPr>
              <a:t>Hb</a:t>
            </a:r>
            <a:r>
              <a:rPr lang="zh-CN" altLang="en-US" dirty="0" smtClean="0">
                <a:latin typeface="+mn-ea"/>
              </a:rPr>
              <a:t>最佳</a:t>
            </a:r>
            <a:r>
              <a:rPr lang="zh-CN" altLang="en-US" dirty="0">
                <a:latin typeface="+mn-ea"/>
              </a:rPr>
              <a:t>水平的</a:t>
            </a:r>
            <a:r>
              <a:rPr lang="zh-CN" altLang="en-US" dirty="0" smtClean="0">
                <a:latin typeface="+mn-ea"/>
              </a:rPr>
              <a:t>前瞻性研究。</a:t>
            </a:r>
            <a:endParaRPr lang="en-US" altLang="zh-CN" dirty="0" smtClean="0">
              <a:latin typeface="+mn-ea"/>
            </a:endParaRPr>
          </a:p>
          <a:p>
            <a:pPr marL="0" indent="0">
              <a:lnSpc>
                <a:spcPct val="160000"/>
              </a:lnSpc>
              <a:buNone/>
            </a:pPr>
            <a:r>
              <a:rPr lang="en-US" altLang="zh-CN" dirty="0" smtClean="0">
                <a:latin typeface="+mn-ea"/>
              </a:rPr>
              <a:t>Hb</a:t>
            </a:r>
            <a:r>
              <a:rPr lang="zh-CN" altLang="en-US" dirty="0" smtClean="0">
                <a:latin typeface="+mn-ea"/>
              </a:rPr>
              <a:t>对缺血</a:t>
            </a:r>
            <a:r>
              <a:rPr lang="zh-CN" altLang="en-US" dirty="0">
                <a:latin typeface="+mn-ea"/>
              </a:rPr>
              <a:t>性</a:t>
            </a:r>
            <a:r>
              <a:rPr lang="zh-CN" altLang="en-US" dirty="0" smtClean="0">
                <a:latin typeface="+mn-ea"/>
              </a:rPr>
              <a:t>脑卒中预后</a:t>
            </a:r>
            <a:r>
              <a:rPr lang="zh-CN" altLang="en-US" dirty="0">
                <a:latin typeface="+mn-ea"/>
              </a:rPr>
              <a:t>的影响呈</a:t>
            </a:r>
            <a:r>
              <a:rPr lang="en-US" altLang="zh-CN" dirty="0" smtClean="0">
                <a:latin typeface="+mn-ea"/>
              </a:rPr>
              <a:t>U</a:t>
            </a:r>
            <a:r>
              <a:rPr lang="zh-CN" altLang="en-US" dirty="0" smtClean="0">
                <a:latin typeface="+mn-ea"/>
              </a:rPr>
              <a:t>形</a:t>
            </a:r>
            <a:r>
              <a:rPr lang="zh-CN" altLang="en-US" dirty="0">
                <a:latin typeface="+mn-ea"/>
              </a:rPr>
              <a:t>曲线，</a:t>
            </a:r>
            <a:r>
              <a:rPr lang="en-US" altLang="zh-CN" dirty="0" smtClean="0">
                <a:latin typeface="+mn-ea"/>
              </a:rPr>
              <a:t>Hb</a:t>
            </a:r>
            <a:r>
              <a:rPr lang="zh-CN" altLang="en-US" dirty="0" smtClean="0">
                <a:latin typeface="+mn-ea"/>
              </a:rPr>
              <a:t>高</a:t>
            </a:r>
            <a:r>
              <a:rPr lang="zh-CN" altLang="en-US" dirty="0">
                <a:latin typeface="+mn-ea"/>
              </a:rPr>
              <a:t>或低都与预后不良相关</a:t>
            </a:r>
            <a:r>
              <a:rPr lang="zh-CN" altLang="en-US" dirty="0" smtClean="0">
                <a:latin typeface="+mn-ea"/>
              </a:rPr>
              <a:t>。</a:t>
            </a:r>
            <a:r>
              <a:rPr lang="en-US" altLang="zh-CN" dirty="0" smtClean="0">
                <a:latin typeface="+mn-ea"/>
              </a:rPr>
              <a:t>Hb</a:t>
            </a:r>
            <a:r>
              <a:rPr lang="zh-CN" altLang="en-US" dirty="0" smtClean="0">
                <a:latin typeface="+mn-ea"/>
              </a:rPr>
              <a:t>高</a:t>
            </a:r>
            <a:r>
              <a:rPr lang="zh-CN" altLang="en-US" dirty="0">
                <a:latin typeface="+mn-ea"/>
              </a:rPr>
              <a:t>时易发生脑缺血和再灌注减少</a:t>
            </a:r>
            <a:r>
              <a:rPr lang="zh-CN" altLang="en-US" dirty="0" smtClean="0">
                <a:latin typeface="+mn-ea"/>
              </a:rPr>
              <a:t>，推荐维持</a:t>
            </a:r>
            <a:r>
              <a:rPr lang="en-US" altLang="zh-CN" dirty="0" smtClean="0">
                <a:latin typeface="+mn-ea"/>
              </a:rPr>
              <a:t>Hb</a:t>
            </a:r>
            <a:r>
              <a:rPr lang="zh-CN" altLang="en-US" dirty="0" smtClean="0">
                <a:latin typeface="+mn-ea"/>
              </a:rPr>
              <a:t>＞</a:t>
            </a:r>
            <a:r>
              <a:rPr lang="en-US" altLang="zh-CN" dirty="0" smtClean="0">
                <a:latin typeface="+mn-ea"/>
              </a:rPr>
              <a:t>90g/L </a:t>
            </a:r>
            <a:r>
              <a:rPr lang="zh-CN" altLang="en-US" dirty="0" smtClean="0">
                <a:latin typeface="+mn-ea"/>
              </a:rPr>
              <a:t>。</a:t>
            </a:r>
            <a:endParaRPr lang="zh-CN" altLang="en-US" dirty="0">
              <a:latin typeface="+mn-ea"/>
            </a:endParaRPr>
          </a:p>
          <a:p>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780696"/>
          </a:xfrm>
        </p:spPr>
        <p:txBody>
          <a:bodyPr>
            <a:normAutofit/>
          </a:bodyPr>
          <a:lstStyle/>
          <a:p>
            <a:r>
              <a:rPr lang="en-US" altLang="zh-CN" sz="3600" dirty="0" smtClean="0">
                <a:latin typeface="+mn-ea"/>
                <a:ea typeface="+mn-ea"/>
              </a:rPr>
              <a:t>4</a:t>
            </a:r>
            <a:r>
              <a:rPr lang="zh-CN" altLang="en-US" sz="3600" dirty="0" smtClean="0">
                <a:latin typeface="+mn-ea"/>
                <a:ea typeface="+mn-ea"/>
              </a:rPr>
              <a:t>、缺血性心脏病</a:t>
            </a:r>
            <a:endParaRPr lang="zh-CN" altLang="en-US" sz="3600" dirty="0">
              <a:latin typeface="+mn-ea"/>
              <a:ea typeface="+mn-ea"/>
            </a:endParaRPr>
          </a:p>
        </p:txBody>
      </p:sp>
      <p:sp>
        <p:nvSpPr>
          <p:cNvPr id="3" name="内容占位符 2"/>
          <p:cNvSpPr>
            <a:spLocks noGrp="1"/>
          </p:cNvSpPr>
          <p:nvPr>
            <p:ph idx="1"/>
          </p:nvPr>
        </p:nvSpPr>
        <p:spPr>
          <a:xfrm>
            <a:off x="457200" y="1700808"/>
            <a:ext cx="8229600" cy="4623792"/>
          </a:xfrm>
        </p:spPr>
        <p:txBody>
          <a:bodyPr>
            <a:normAutofit/>
          </a:bodyPr>
          <a:lstStyle/>
          <a:p>
            <a:pPr marL="0" indent="0">
              <a:lnSpc>
                <a:spcPct val="150000"/>
              </a:lnSpc>
              <a:buNone/>
            </a:pPr>
            <a:r>
              <a:rPr lang="zh-CN" altLang="en-US" dirty="0">
                <a:latin typeface="+mn-ea"/>
              </a:rPr>
              <a:t>贫血</a:t>
            </a:r>
            <a:r>
              <a:rPr lang="zh-CN" altLang="en-US" dirty="0" smtClean="0">
                <a:latin typeface="+mn-ea"/>
              </a:rPr>
              <a:t>与缺血性心脏病患者</a:t>
            </a:r>
            <a:r>
              <a:rPr lang="zh-CN" altLang="en-US" dirty="0">
                <a:latin typeface="+mn-ea"/>
              </a:rPr>
              <a:t>死亡率相关</a:t>
            </a:r>
            <a:r>
              <a:rPr lang="zh-CN" altLang="en-US" dirty="0" smtClean="0">
                <a:latin typeface="+mn-ea"/>
              </a:rPr>
              <a:t>，</a:t>
            </a:r>
            <a:r>
              <a:rPr lang="en-US" altLang="zh-CN" dirty="0">
                <a:latin typeface="+mn-ea"/>
              </a:rPr>
              <a:t>Hb 50g/L </a:t>
            </a:r>
            <a:r>
              <a:rPr lang="zh-CN" altLang="en-US" dirty="0">
                <a:latin typeface="+mn-ea"/>
              </a:rPr>
              <a:t>时心功能仍可维持正常，但如冠状动脉闭塞超过</a:t>
            </a:r>
            <a:r>
              <a:rPr lang="en-US" altLang="zh-CN" dirty="0">
                <a:latin typeface="+mn-ea"/>
              </a:rPr>
              <a:t>75</a:t>
            </a:r>
            <a:r>
              <a:rPr lang="en-US" altLang="zh-CN" dirty="0" smtClean="0">
                <a:latin typeface="+mn-ea"/>
              </a:rPr>
              <a:t>%</a:t>
            </a:r>
            <a:r>
              <a:rPr lang="zh-CN" altLang="en-US" dirty="0" smtClean="0">
                <a:latin typeface="+mn-ea"/>
              </a:rPr>
              <a:t>，</a:t>
            </a:r>
            <a:r>
              <a:rPr lang="en-US" altLang="zh-CN" dirty="0" smtClean="0">
                <a:latin typeface="+mn-ea"/>
              </a:rPr>
              <a:t>Hb</a:t>
            </a:r>
            <a:r>
              <a:rPr lang="zh-CN" altLang="en-US" dirty="0" smtClean="0">
                <a:latin typeface="+mn-ea"/>
              </a:rPr>
              <a:t>小于</a:t>
            </a:r>
            <a:r>
              <a:rPr lang="en-US" altLang="zh-CN" dirty="0">
                <a:latin typeface="+mn-ea"/>
              </a:rPr>
              <a:t>70g/L </a:t>
            </a:r>
            <a:r>
              <a:rPr lang="zh-CN" altLang="en-US" dirty="0">
                <a:latin typeface="+mn-ea"/>
              </a:rPr>
              <a:t>就会发生心功能不全</a:t>
            </a:r>
            <a:r>
              <a:rPr lang="zh-CN" altLang="en-US" dirty="0" smtClean="0">
                <a:latin typeface="+mn-ea"/>
              </a:rPr>
              <a:t>。</a:t>
            </a:r>
            <a:r>
              <a:rPr lang="en-US" altLang="zh-CN" dirty="0" smtClean="0">
                <a:latin typeface="+mn-ea"/>
              </a:rPr>
              <a:t>Hb</a:t>
            </a:r>
            <a:r>
              <a:rPr lang="zh-CN" altLang="en-US" dirty="0" smtClean="0">
                <a:latin typeface="+mn-ea"/>
              </a:rPr>
              <a:t>＜</a:t>
            </a:r>
            <a:r>
              <a:rPr lang="en-US" altLang="zh-CN" dirty="0" smtClean="0">
                <a:latin typeface="+mn-ea"/>
              </a:rPr>
              <a:t>(90-100)g/L</a:t>
            </a:r>
            <a:r>
              <a:rPr lang="zh-CN" altLang="en-US" dirty="0" smtClean="0">
                <a:latin typeface="+mn-ea"/>
              </a:rPr>
              <a:t>者</a:t>
            </a:r>
            <a:r>
              <a:rPr lang="zh-CN" altLang="en-US" dirty="0">
                <a:latin typeface="+mn-ea"/>
              </a:rPr>
              <a:t>死亡率增加，但通过输血提高至</a:t>
            </a:r>
            <a:r>
              <a:rPr lang="en-US" altLang="zh-CN" dirty="0" smtClean="0">
                <a:latin typeface="+mn-ea"/>
              </a:rPr>
              <a:t>Hb</a:t>
            </a:r>
            <a:r>
              <a:rPr lang="zh-CN" altLang="en-US" dirty="0" smtClean="0">
                <a:latin typeface="+mn-ea"/>
              </a:rPr>
              <a:t>＞</a:t>
            </a:r>
            <a:r>
              <a:rPr lang="en-US" altLang="zh-CN" dirty="0" smtClean="0">
                <a:latin typeface="+mn-ea"/>
              </a:rPr>
              <a:t>100g/L</a:t>
            </a:r>
            <a:r>
              <a:rPr lang="zh-CN" altLang="en-US" dirty="0">
                <a:latin typeface="+mn-ea"/>
              </a:rPr>
              <a:t>是否有益仍不确定。</a:t>
            </a:r>
            <a:endParaRPr lang="en-US" altLang="zh-CN" dirty="0">
              <a:latin typeface="+mn-ea"/>
            </a:endParaRPr>
          </a:p>
          <a:p>
            <a:pPr marL="0" indent="0">
              <a:lnSpc>
                <a:spcPct val="150000"/>
              </a:lnSpc>
              <a:buNone/>
            </a:pPr>
            <a:r>
              <a:rPr lang="zh-CN" altLang="en-US" dirty="0" smtClean="0">
                <a:latin typeface="+mn-ea"/>
              </a:rPr>
              <a:t>稳定型心绞痛合并贫血：</a:t>
            </a:r>
            <a:r>
              <a:rPr lang="en-US" altLang="zh-CN" dirty="0" smtClean="0">
                <a:latin typeface="+mn-ea"/>
              </a:rPr>
              <a:t>Hb</a:t>
            </a:r>
            <a:r>
              <a:rPr lang="zh-CN" altLang="en-US" dirty="0" smtClean="0">
                <a:latin typeface="+mn-ea"/>
              </a:rPr>
              <a:t>＞</a:t>
            </a:r>
            <a:r>
              <a:rPr lang="en-US" altLang="zh-CN" dirty="0" smtClean="0">
                <a:latin typeface="+mn-ea"/>
              </a:rPr>
              <a:t>70g/L</a:t>
            </a:r>
            <a:r>
              <a:rPr lang="zh-CN" altLang="en-US" dirty="0" smtClean="0">
                <a:latin typeface="+mn-ea"/>
              </a:rPr>
              <a:t>；</a:t>
            </a:r>
            <a:endParaRPr lang="en-US" altLang="zh-CN" dirty="0" smtClean="0">
              <a:latin typeface="+mn-ea"/>
            </a:endParaRPr>
          </a:p>
          <a:p>
            <a:pPr marL="0" indent="0">
              <a:lnSpc>
                <a:spcPct val="150000"/>
              </a:lnSpc>
              <a:buNone/>
            </a:pPr>
            <a:r>
              <a:rPr lang="zh-CN" altLang="en-US" dirty="0" smtClean="0">
                <a:latin typeface="+mn-ea"/>
              </a:rPr>
              <a:t>急性冠脉综合征：</a:t>
            </a:r>
            <a:r>
              <a:rPr lang="en-US" altLang="zh-CN" dirty="0" smtClean="0">
                <a:latin typeface="+mn-ea"/>
              </a:rPr>
              <a:t>Hb</a:t>
            </a:r>
            <a:r>
              <a:rPr lang="zh-CN" altLang="en-US" dirty="0" smtClean="0">
                <a:latin typeface="+mn-ea"/>
              </a:rPr>
              <a:t>＞</a:t>
            </a:r>
            <a:r>
              <a:rPr lang="en-US" altLang="zh-CN" dirty="0" smtClean="0">
                <a:latin typeface="+mn-ea"/>
              </a:rPr>
              <a:t>( 80-90)g/L</a:t>
            </a:r>
            <a:r>
              <a:rPr lang="zh-CN" altLang="en-US" dirty="0" smtClean="0">
                <a:latin typeface="+mn-ea"/>
              </a:rPr>
              <a:t>。</a:t>
            </a:r>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             目    录</a:t>
            </a:r>
            <a:endParaRPr lang="zh-CN" altLang="en-US" dirty="0"/>
          </a:p>
        </p:txBody>
      </p:sp>
      <p:sp>
        <p:nvSpPr>
          <p:cNvPr id="3" name="内容占位符 2"/>
          <p:cNvSpPr>
            <a:spLocks noGrp="1"/>
          </p:cNvSpPr>
          <p:nvPr>
            <p:ph idx="1"/>
          </p:nvPr>
        </p:nvSpPr>
        <p:spPr/>
        <p:txBody>
          <a:bodyPr>
            <a:normAutofit/>
          </a:bodyPr>
          <a:lstStyle/>
          <a:p>
            <a:pPr marL="0" indent="0">
              <a:lnSpc>
                <a:spcPct val="150000"/>
              </a:lnSpc>
              <a:buNone/>
            </a:pPr>
            <a:r>
              <a:rPr lang="zh-CN" altLang="en-US" sz="3200" dirty="0">
                <a:solidFill>
                  <a:schemeClr val="bg1">
                    <a:lumMod val="50000"/>
                  </a:schemeClr>
                </a:solidFill>
                <a:latin typeface="+mn-ea"/>
              </a:rPr>
              <a:t>一、</a:t>
            </a:r>
            <a:r>
              <a:rPr lang="zh-CN" altLang="en-US" sz="3200" dirty="0" smtClean="0">
                <a:solidFill>
                  <a:schemeClr val="bg1">
                    <a:lumMod val="50000"/>
                  </a:schemeClr>
                </a:solidFill>
                <a:latin typeface="+mn-ea"/>
              </a:rPr>
              <a:t>成份血简介</a:t>
            </a:r>
            <a:endParaRPr lang="en-US" altLang="zh-CN" sz="3200" dirty="0" smtClean="0">
              <a:solidFill>
                <a:schemeClr val="bg1">
                  <a:lumMod val="50000"/>
                </a:schemeClr>
              </a:solidFill>
              <a:latin typeface="+mn-ea"/>
            </a:endParaRPr>
          </a:p>
          <a:p>
            <a:pPr marL="0" indent="0">
              <a:lnSpc>
                <a:spcPct val="150000"/>
              </a:lnSpc>
              <a:buNone/>
            </a:pPr>
            <a:r>
              <a:rPr lang="zh-CN" altLang="en-US" sz="3200" dirty="0" smtClean="0">
                <a:solidFill>
                  <a:schemeClr val="bg1">
                    <a:lumMod val="50000"/>
                  </a:schemeClr>
                </a:solidFill>
                <a:latin typeface="+mn-ea"/>
              </a:rPr>
              <a:t>二</a:t>
            </a:r>
            <a:r>
              <a:rPr lang="zh-CN" altLang="en-US" sz="3200" dirty="0">
                <a:solidFill>
                  <a:schemeClr val="bg1">
                    <a:lumMod val="50000"/>
                  </a:schemeClr>
                </a:solidFill>
                <a:latin typeface="+mn-ea"/>
              </a:rPr>
              <a:t>、重症患者合并贫血</a:t>
            </a:r>
            <a:r>
              <a:rPr lang="zh-CN" altLang="en-US" sz="3200" dirty="0" smtClean="0">
                <a:solidFill>
                  <a:schemeClr val="bg1">
                    <a:lumMod val="50000"/>
                  </a:schemeClr>
                </a:solidFill>
                <a:latin typeface="+mn-ea"/>
              </a:rPr>
              <a:t>的输血管理</a:t>
            </a:r>
            <a:endParaRPr lang="en-US" altLang="zh-CN" sz="3200" dirty="0" smtClean="0">
              <a:solidFill>
                <a:schemeClr val="bg1">
                  <a:lumMod val="50000"/>
                </a:schemeClr>
              </a:solidFill>
              <a:latin typeface="+mn-ea"/>
            </a:endParaRPr>
          </a:p>
          <a:p>
            <a:pPr marL="0" indent="0">
              <a:lnSpc>
                <a:spcPct val="150000"/>
              </a:lnSpc>
              <a:buNone/>
            </a:pPr>
            <a:r>
              <a:rPr lang="zh-CN" altLang="en-US" sz="3200" dirty="0">
                <a:latin typeface="+mn-ea"/>
              </a:rPr>
              <a:t>三、中小量出血患者</a:t>
            </a:r>
            <a:r>
              <a:rPr lang="zh-CN" altLang="en-US" sz="3200" dirty="0" smtClean="0">
                <a:latin typeface="+mn-ea"/>
              </a:rPr>
              <a:t>的输血管理</a:t>
            </a:r>
            <a:endParaRPr lang="en-US" altLang="zh-CN" sz="3200" dirty="0" smtClean="0">
              <a:latin typeface="+mn-ea"/>
            </a:endParaRPr>
          </a:p>
          <a:p>
            <a:pPr marL="0" indent="0">
              <a:lnSpc>
                <a:spcPct val="150000"/>
              </a:lnSpc>
              <a:buNone/>
            </a:pPr>
            <a:r>
              <a:rPr lang="zh-CN" altLang="en-US" sz="3200" dirty="0" smtClean="0">
                <a:solidFill>
                  <a:schemeClr val="bg1">
                    <a:lumMod val="50000"/>
                  </a:schemeClr>
                </a:solidFill>
                <a:latin typeface="+mn-ea"/>
              </a:rPr>
              <a:t>四</a:t>
            </a:r>
            <a:r>
              <a:rPr lang="zh-CN" altLang="en-US" sz="3200" dirty="0">
                <a:solidFill>
                  <a:schemeClr val="bg1">
                    <a:lumMod val="50000"/>
                  </a:schemeClr>
                </a:solidFill>
                <a:latin typeface="+mn-ea"/>
              </a:rPr>
              <a:t>、大量失血患者的输血</a:t>
            </a:r>
            <a:r>
              <a:rPr lang="zh-CN" altLang="en-US" sz="3200" dirty="0" smtClean="0">
                <a:solidFill>
                  <a:schemeClr val="bg1">
                    <a:lumMod val="50000"/>
                  </a:schemeClr>
                </a:solidFill>
                <a:latin typeface="+mn-ea"/>
              </a:rPr>
              <a:t>管理</a:t>
            </a:r>
            <a:endParaRPr lang="en-US" altLang="zh-CN" sz="3200" dirty="0" smtClean="0">
              <a:solidFill>
                <a:schemeClr val="bg1">
                  <a:lumMod val="50000"/>
                </a:schemeClr>
              </a:solidFill>
              <a:latin typeface="+mn-ea"/>
            </a:endParaRPr>
          </a:p>
          <a:p>
            <a:pPr marL="0" indent="0">
              <a:lnSpc>
                <a:spcPct val="150000"/>
              </a:lnSpc>
              <a:buNone/>
            </a:pPr>
            <a:r>
              <a:rPr lang="zh-CN" altLang="en-US" sz="3200" dirty="0" smtClean="0">
                <a:solidFill>
                  <a:schemeClr val="bg1">
                    <a:lumMod val="50000"/>
                  </a:schemeClr>
                </a:solidFill>
                <a:latin typeface="+mn-ea"/>
              </a:rPr>
              <a:t>五</a:t>
            </a:r>
            <a:r>
              <a:rPr lang="zh-CN" altLang="en-US" sz="3200" dirty="0">
                <a:solidFill>
                  <a:schemeClr val="bg1">
                    <a:lumMod val="50000"/>
                  </a:schemeClr>
                </a:solidFill>
                <a:latin typeface="+mn-ea"/>
              </a:rPr>
              <a:t>、我国合理输血现状</a:t>
            </a:r>
            <a:endParaRPr lang="zh-CN" altLang="en-US" sz="3200" dirty="0">
              <a:solidFill>
                <a:schemeClr val="bg1">
                  <a:lumMod val="50000"/>
                </a:schemeClr>
              </a:solidFill>
              <a:latin typeface="+mn-e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normAutofit fontScale="90000"/>
          </a:bodyPr>
          <a:lstStyle/>
          <a:p>
            <a:r>
              <a:rPr lang="en-US" altLang="zh-CN" dirty="0" smtClean="0"/>
              <a:t>1</a:t>
            </a:r>
            <a:r>
              <a:rPr lang="zh-CN" altLang="en-US" dirty="0" smtClean="0"/>
              <a:t>、外科输血指征</a:t>
            </a:r>
            <a:endParaRPr lang="zh-CN" altLang="en-US" dirty="0"/>
          </a:p>
        </p:txBody>
      </p:sp>
      <p:sp>
        <p:nvSpPr>
          <p:cNvPr id="3" name="内容占位符 2"/>
          <p:cNvSpPr>
            <a:spLocks noGrp="1"/>
          </p:cNvSpPr>
          <p:nvPr>
            <p:ph idx="1"/>
          </p:nvPr>
        </p:nvSpPr>
        <p:spPr>
          <a:xfrm>
            <a:off x="457200" y="1340768"/>
            <a:ext cx="8003232" cy="4968552"/>
          </a:xfrm>
        </p:spPr>
        <p:txBody>
          <a:bodyPr>
            <a:normAutofit fontScale="92500"/>
          </a:bodyPr>
          <a:lstStyle/>
          <a:p>
            <a:pPr marL="0" indent="0">
              <a:lnSpc>
                <a:spcPct val="150000"/>
              </a:lnSpc>
              <a:buNone/>
            </a:pPr>
            <a:r>
              <a:rPr lang="zh-CN" altLang="en-US" dirty="0" smtClean="0">
                <a:latin typeface="+mn-ea"/>
              </a:rPr>
              <a:t>我国</a:t>
            </a:r>
            <a:r>
              <a:rPr lang="en-US" altLang="zh-CN" dirty="0" smtClean="0">
                <a:latin typeface="+mn-ea"/>
              </a:rPr>
              <a:t>《</a:t>
            </a:r>
            <a:r>
              <a:rPr lang="zh-CN" altLang="en-US" dirty="0">
                <a:latin typeface="+mn-ea"/>
              </a:rPr>
              <a:t>临床输血技术规范</a:t>
            </a:r>
            <a:r>
              <a:rPr lang="en-US" altLang="zh-CN" dirty="0" smtClean="0">
                <a:latin typeface="+mn-ea"/>
              </a:rPr>
              <a:t>》</a:t>
            </a:r>
            <a:endParaRPr lang="en-US" altLang="zh-CN" dirty="0" smtClean="0">
              <a:latin typeface="+mn-ea"/>
            </a:endParaRPr>
          </a:p>
          <a:p>
            <a:pPr marL="0" indent="0">
              <a:lnSpc>
                <a:spcPct val="150000"/>
              </a:lnSpc>
              <a:buNone/>
            </a:pPr>
            <a:r>
              <a:rPr lang="zh-CN" altLang="en-US" dirty="0" smtClean="0">
                <a:latin typeface="+mn-ea"/>
              </a:rPr>
              <a:t>（</a:t>
            </a:r>
            <a:r>
              <a:rPr lang="en-US" altLang="zh-CN" dirty="0" smtClean="0">
                <a:latin typeface="+mn-ea"/>
              </a:rPr>
              <a:t>1</a:t>
            </a:r>
            <a:r>
              <a:rPr lang="zh-CN" altLang="en-US" dirty="0" smtClean="0">
                <a:latin typeface="+mn-ea"/>
              </a:rPr>
              <a:t>）血红蛋白：＞</a:t>
            </a:r>
            <a:r>
              <a:rPr lang="en-US" altLang="zh-CN" dirty="0" smtClean="0">
                <a:latin typeface="+mn-ea"/>
              </a:rPr>
              <a:t>100g/L</a:t>
            </a:r>
            <a:r>
              <a:rPr lang="zh-CN" altLang="en-US" dirty="0" smtClean="0">
                <a:latin typeface="+mn-ea"/>
              </a:rPr>
              <a:t>时</a:t>
            </a:r>
            <a:r>
              <a:rPr lang="zh-CN" altLang="en-US" dirty="0">
                <a:latin typeface="+mn-ea"/>
              </a:rPr>
              <a:t>不必输红细胞</a:t>
            </a:r>
            <a:r>
              <a:rPr lang="zh-CN" altLang="en-US" dirty="0" smtClean="0">
                <a:latin typeface="+mn-ea"/>
              </a:rPr>
              <a:t>，</a:t>
            </a:r>
            <a:r>
              <a:rPr lang="en-US" altLang="zh-CN" dirty="0" smtClean="0">
                <a:latin typeface="+mn-ea"/>
              </a:rPr>
              <a:t>Hb</a:t>
            </a:r>
            <a:r>
              <a:rPr lang="zh-CN" altLang="en-US" dirty="0" smtClean="0">
                <a:latin typeface="+mn-ea"/>
              </a:rPr>
              <a:t>＜</a:t>
            </a:r>
            <a:r>
              <a:rPr lang="en-US" altLang="zh-CN" dirty="0" smtClean="0">
                <a:latin typeface="+mn-ea"/>
              </a:rPr>
              <a:t>70g/L</a:t>
            </a:r>
            <a:r>
              <a:rPr lang="zh-CN" altLang="en-US" dirty="0" smtClean="0">
                <a:latin typeface="+mn-ea"/>
              </a:rPr>
              <a:t>应</a:t>
            </a:r>
            <a:r>
              <a:rPr lang="zh-CN" altLang="en-US" dirty="0">
                <a:latin typeface="+mn-ea"/>
              </a:rPr>
              <a:t>考虑输红细胞，</a:t>
            </a:r>
            <a:r>
              <a:rPr lang="zh-CN" altLang="en-US" dirty="0" smtClean="0">
                <a:latin typeface="+mn-ea"/>
              </a:rPr>
              <a:t>在</a:t>
            </a:r>
            <a:r>
              <a:rPr lang="en-US" altLang="zh-CN" dirty="0" smtClean="0">
                <a:latin typeface="+mn-ea"/>
              </a:rPr>
              <a:t>(70-100</a:t>
            </a:r>
            <a:r>
              <a:rPr lang="zh-CN" altLang="en-US" dirty="0" smtClean="0">
                <a:latin typeface="+mn-ea"/>
              </a:rPr>
              <a:t>）</a:t>
            </a:r>
            <a:r>
              <a:rPr lang="en-US" altLang="zh-CN" dirty="0" smtClean="0">
                <a:latin typeface="+mn-ea"/>
              </a:rPr>
              <a:t>g/L</a:t>
            </a:r>
            <a:r>
              <a:rPr lang="zh-CN" altLang="en-US" dirty="0" smtClean="0">
                <a:latin typeface="+mn-ea"/>
              </a:rPr>
              <a:t>时</a:t>
            </a:r>
            <a:r>
              <a:rPr lang="zh-CN" altLang="en-US" dirty="0">
                <a:latin typeface="+mn-ea"/>
              </a:rPr>
              <a:t>根据</a:t>
            </a:r>
            <a:r>
              <a:rPr lang="zh-CN" altLang="en-US" dirty="0" smtClean="0">
                <a:latin typeface="+mn-ea"/>
              </a:rPr>
              <a:t>病情，综合考虑贫血</a:t>
            </a:r>
            <a:r>
              <a:rPr lang="zh-CN" altLang="en-US" dirty="0">
                <a:latin typeface="+mn-ea"/>
              </a:rPr>
              <a:t>程度、心肺代偿</a:t>
            </a:r>
            <a:r>
              <a:rPr lang="zh-CN" altLang="en-US" dirty="0" smtClean="0">
                <a:latin typeface="+mn-ea"/>
              </a:rPr>
              <a:t>功能以及</a:t>
            </a:r>
            <a:r>
              <a:rPr lang="zh-CN" altLang="en-US" dirty="0">
                <a:latin typeface="+mn-ea"/>
              </a:rPr>
              <a:t>年龄等因素</a:t>
            </a:r>
            <a:r>
              <a:rPr lang="zh-CN" altLang="en-US" dirty="0" smtClean="0">
                <a:latin typeface="+mn-ea"/>
              </a:rPr>
              <a:t>决定；</a:t>
            </a:r>
            <a:endParaRPr lang="en-US" altLang="zh-CN" dirty="0" smtClean="0">
              <a:latin typeface="+mn-ea"/>
            </a:endParaRPr>
          </a:p>
          <a:p>
            <a:pPr marL="0" indent="0">
              <a:lnSpc>
                <a:spcPct val="150000"/>
              </a:lnSpc>
              <a:buNone/>
            </a:pPr>
            <a:r>
              <a:rPr lang="zh-CN" altLang="en-US" dirty="0" smtClean="0">
                <a:latin typeface="+mn-ea"/>
              </a:rPr>
              <a:t>（</a:t>
            </a:r>
            <a:r>
              <a:rPr lang="en-US" altLang="zh-CN" dirty="0" smtClean="0">
                <a:latin typeface="+mn-ea"/>
              </a:rPr>
              <a:t>2</a:t>
            </a:r>
            <a:r>
              <a:rPr lang="zh-CN" altLang="en-US" dirty="0" smtClean="0">
                <a:latin typeface="+mn-ea"/>
              </a:rPr>
              <a:t>）失血量：＜</a:t>
            </a:r>
            <a:r>
              <a:rPr lang="en-US" altLang="zh-CN" dirty="0" smtClean="0">
                <a:latin typeface="+mn-ea"/>
              </a:rPr>
              <a:t>20%</a:t>
            </a:r>
            <a:r>
              <a:rPr lang="zh-CN" altLang="en-US" dirty="0" smtClean="0">
                <a:latin typeface="+mn-ea"/>
              </a:rPr>
              <a:t>的血容量，或成人失血量≤</a:t>
            </a:r>
            <a:r>
              <a:rPr lang="en-US" altLang="zh-CN" dirty="0" smtClean="0">
                <a:latin typeface="+mn-ea"/>
              </a:rPr>
              <a:t>1000ml</a:t>
            </a:r>
            <a:r>
              <a:rPr lang="zh-CN" altLang="en-US" dirty="0" smtClean="0">
                <a:latin typeface="+mn-ea"/>
              </a:rPr>
              <a:t>，不必输注红细胞。</a:t>
            </a:r>
            <a:endParaRPr lang="en-US" altLang="zh-CN" dirty="0" smtClean="0">
              <a:latin typeface="+mn-ea"/>
            </a:endParaRPr>
          </a:p>
          <a:p>
            <a:pPr marL="0" indent="0">
              <a:lnSpc>
                <a:spcPct val="150000"/>
              </a:lnSpc>
              <a:buNone/>
            </a:pPr>
            <a:r>
              <a:rPr lang="zh-CN" altLang="en-US" dirty="0" smtClean="0"/>
              <a:t>一般而言</a:t>
            </a:r>
            <a:r>
              <a:rPr lang="zh-CN" altLang="en-US" dirty="0"/>
              <a:t>，只要患者血压正常，中心静脉压正常，尿量多，末梢温暖，一般不必输血。</a:t>
            </a:r>
            <a:endParaRPr lang="zh-CN" altLang="en-US" dirty="0"/>
          </a:p>
          <a:p>
            <a:pPr marL="0" indent="0">
              <a:lnSpc>
                <a:spcPct val="150000"/>
              </a:lnSpc>
              <a:buNone/>
            </a:pPr>
            <a:endParaRPr lang="en-US" altLang="zh-CN" dirty="0" smtClean="0">
              <a:latin typeface="+mn-ea"/>
            </a:endParaRPr>
          </a:p>
          <a:p>
            <a:pPr marL="0" indent="0">
              <a:lnSpc>
                <a:spcPct val="150000"/>
              </a:lnSpc>
              <a:buNone/>
            </a:pPr>
            <a:endParaRPr lang="en-US" altLang="zh-CN" dirty="0" smtClean="0">
              <a:latin typeface="+mn-ea"/>
            </a:endParaRPr>
          </a:p>
          <a:p>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normAutofit/>
          </a:bodyPr>
          <a:lstStyle/>
          <a:p>
            <a:r>
              <a:rPr lang="zh-CN" altLang="en-US" sz="3600" dirty="0" smtClean="0">
                <a:latin typeface="+mn-ea"/>
                <a:ea typeface="+mn-ea"/>
              </a:rPr>
              <a:t>心脏手术后输血</a:t>
            </a:r>
            <a:r>
              <a:rPr lang="zh-CN" altLang="en-US" sz="3600" dirty="0">
                <a:latin typeface="+mn-ea"/>
                <a:ea typeface="+mn-ea"/>
              </a:rPr>
              <a:t>对预后</a:t>
            </a:r>
            <a:r>
              <a:rPr lang="zh-CN" altLang="en-US" sz="3600" dirty="0" smtClean="0">
                <a:latin typeface="+mn-ea"/>
                <a:ea typeface="+mn-ea"/>
              </a:rPr>
              <a:t>的</a:t>
            </a:r>
            <a:r>
              <a:rPr lang="zh-CN" altLang="en-US" sz="3600" dirty="0">
                <a:latin typeface="+mn-ea"/>
                <a:ea typeface="+mn-ea"/>
              </a:rPr>
              <a:t>影响</a:t>
            </a:r>
            <a:endParaRPr lang="zh-CN" altLang="en-US" sz="3600" dirty="0">
              <a:latin typeface="+mn-ea"/>
              <a:ea typeface="+mn-ea"/>
            </a:endParaRPr>
          </a:p>
        </p:txBody>
      </p:sp>
      <p:sp>
        <p:nvSpPr>
          <p:cNvPr id="3" name="内容占位符 2"/>
          <p:cNvSpPr>
            <a:spLocks noGrp="1"/>
          </p:cNvSpPr>
          <p:nvPr>
            <p:ph idx="1"/>
          </p:nvPr>
        </p:nvSpPr>
        <p:spPr>
          <a:xfrm>
            <a:off x="107504" y="1556792"/>
            <a:ext cx="8712968" cy="5184576"/>
          </a:xfrm>
        </p:spPr>
        <p:txBody>
          <a:bodyPr>
            <a:noAutofit/>
          </a:bodyPr>
          <a:lstStyle/>
          <a:p>
            <a:pPr marL="0" indent="0">
              <a:lnSpc>
                <a:spcPct val="170000"/>
              </a:lnSpc>
              <a:buNone/>
            </a:pPr>
            <a:r>
              <a:rPr lang="en-US" altLang="zh-CN" sz="2000" dirty="0" smtClean="0">
                <a:latin typeface="+mn-ea"/>
              </a:rPr>
              <a:t>TRICC</a:t>
            </a:r>
            <a:r>
              <a:rPr lang="zh-CN" altLang="en-US" sz="2000" dirty="0" smtClean="0">
                <a:latin typeface="+mn-ea"/>
              </a:rPr>
              <a:t>研究：</a:t>
            </a:r>
            <a:endParaRPr lang="en-US" altLang="zh-CN" sz="2000" dirty="0" smtClean="0">
              <a:latin typeface="+mn-ea"/>
            </a:endParaRPr>
          </a:p>
          <a:p>
            <a:pPr marL="0" indent="0">
              <a:lnSpc>
                <a:spcPct val="170000"/>
              </a:lnSpc>
              <a:buNone/>
            </a:pPr>
            <a:r>
              <a:rPr lang="zh-CN" altLang="en-US" sz="2000" dirty="0" smtClean="0">
                <a:latin typeface="+mn-ea"/>
              </a:rPr>
              <a:t>将</a:t>
            </a:r>
            <a:r>
              <a:rPr lang="en-US" altLang="zh-CN" sz="2000" dirty="0">
                <a:latin typeface="+mn-ea"/>
              </a:rPr>
              <a:t>Hb</a:t>
            </a:r>
            <a:r>
              <a:rPr lang="zh-CN" altLang="en-US" sz="2000" dirty="0">
                <a:latin typeface="+mn-ea"/>
              </a:rPr>
              <a:t>≤</a:t>
            </a:r>
            <a:r>
              <a:rPr lang="en-US" altLang="zh-CN" sz="2000" dirty="0" smtClean="0">
                <a:latin typeface="+mn-ea"/>
              </a:rPr>
              <a:t>90g/L </a:t>
            </a:r>
            <a:r>
              <a:rPr lang="zh-CN" altLang="en-US" sz="2000" dirty="0">
                <a:latin typeface="+mn-ea"/>
              </a:rPr>
              <a:t>的患者随机分为</a:t>
            </a:r>
            <a:r>
              <a:rPr lang="en-US" altLang="zh-CN" sz="2000" dirty="0" smtClean="0">
                <a:latin typeface="+mn-ea"/>
              </a:rPr>
              <a:t>2</a:t>
            </a:r>
            <a:r>
              <a:rPr lang="zh-CN" altLang="en-US" sz="2000" dirty="0" smtClean="0">
                <a:latin typeface="+mn-ea"/>
              </a:rPr>
              <a:t>组</a:t>
            </a:r>
            <a:r>
              <a:rPr lang="en-US" altLang="zh-CN" sz="2000" dirty="0">
                <a:latin typeface="+mn-ea"/>
              </a:rPr>
              <a:t>: </a:t>
            </a:r>
            <a:endParaRPr lang="en-US" altLang="zh-CN" sz="2000" dirty="0" smtClean="0">
              <a:latin typeface="+mn-ea"/>
            </a:endParaRPr>
          </a:p>
          <a:p>
            <a:pPr marL="0" indent="0">
              <a:lnSpc>
                <a:spcPct val="170000"/>
              </a:lnSpc>
              <a:buNone/>
            </a:pPr>
            <a:r>
              <a:rPr lang="zh-CN" altLang="en-US" sz="2000" dirty="0" smtClean="0">
                <a:latin typeface="+mn-ea"/>
              </a:rPr>
              <a:t>（</a:t>
            </a:r>
            <a:r>
              <a:rPr lang="en-US" altLang="zh-CN" sz="2000" dirty="0" smtClean="0">
                <a:latin typeface="+mn-ea"/>
              </a:rPr>
              <a:t>1</a:t>
            </a:r>
            <a:r>
              <a:rPr lang="zh-CN" altLang="en-US" sz="2000" dirty="0" smtClean="0">
                <a:latin typeface="+mn-ea"/>
              </a:rPr>
              <a:t>）宽松输血组：输血阈值：</a:t>
            </a:r>
            <a:r>
              <a:rPr lang="en-US" altLang="zh-CN" sz="2000" dirty="0" smtClean="0">
                <a:latin typeface="+mn-ea"/>
              </a:rPr>
              <a:t>Hb</a:t>
            </a:r>
            <a:r>
              <a:rPr lang="zh-CN" altLang="en-US" sz="2000" dirty="0" smtClean="0">
                <a:latin typeface="+mn-ea"/>
              </a:rPr>
              <a:t>＜</a:t>
            </a:r>
            <a:r>
              <a:rPr lang="en-US" altLang="zh-CN" sz="2000" dirty="0" smtClean="0">
                <a:latin typeface="+mn-ea"/>
              </a:rPr>
              <a:t>100g/L)</a:t>
            </a:r>
            <a:r>
              <a:rPr lang="zh-CN" altLang="en-US" sz="2000" dirty="0" smtClean="0">
                <a:latin typeface="+mn-ea"/>
              </a:rPr>
              <a:t>，目标值：</a:t>
            </a:r>
            <a:r>
              <a:rPr lang="en-US" altLang="zh-CN" sz="2000" dirty="0" smtClean="0">
                <a:latin typeface="+mn-ea"/>
              </a:rPr>
              <a:t>Hb(100-120)g/L</a:t>
            </a:r>
            <a:r>
              <a:rPr lang="zh-CN" altLang="en-US" sz="2000" dirty="0" smtClean="0">
                <a:latin typeface="+mn-ea"/>
              </a:rPr>
              <a:t>；</a:t>
            </a:r>
            <a:r>
              <a:rPr lang="en-US" altLang="zh-CN" sz="2000" dirty="0" smtClean="0">
                <a:latin typeface="+mn-ea"/>
              </a:rPr>
              <a:t> </a:t>
            </a:r>
            <a:endParaRPr lang="en-US" altLang="zh-CN" sz="2000" dirty="0" smtClean="0">
              <a:latin typeface="+mn-ea"/>
            </a:endParaRPr>
          </a:p>
          <a:p>
            <a:pPr marL="0" indent="0">
              <a:lnSpc>
                <a:spcPct val="170000"/>
              </a:lnSpc>
              <a:buNone/>
            </a:pPr>
            <a:r>
              <a:rPr lang="zh-CN" altLang="en-US" sz="2000" dirty="0" smtClean="0">
                <a:latin typeface="+mn-ea"/>
              </a:rPr>
              <a:t>（</a:t>
            </a:r>
            <a:r>
              <a:rPr lang="en-US" altLang="zh-CN" sz="2000" dirty="0" smtClean="0">
                <a:latin typeface="+mn-ea"/>
              </a:rPr>
              <a:t>2</a:t>
            </a:r>
            <a:r>
              <a:rPr lang="zh-CN" altLang="en-US" sz="2000" dirty="0" smtClean="0">
                <a:latin typeface="+mn-ea"/>
              </a:rPr>
              <a:t>）严谨</a:t>
            </a:r>
            <a:r>
              <a:rPr lang="zh-CN" altLang="en-US" sz="2000" dirty="0">
                <a:latin typeface="+mn-ea"/>
              </a:rPr>
              <a:t>输血</a:t>
            </a:r>
            <a:r>
              <a:rPr lang="zh-CN" altLang="en-US" sz="2000" dirty="0" smtClean="0">
                <a:latin typeface="+mn-ea"/>
              </a:rPr>
              <a:t>组：输血阈值</a:t>
            </a:r>
            <a:r>
              <a:rPr lang="zh-CN" altLang="en-US" sz="2000" dirty="0">
                <a:latin typeface="+mn-ea"/>
              </a:rPr>
              <a:t>：</a:t>
            </a:r>
            <a:r>
              <a:rPr lang="en-US" altLang="zh-CN" sz="2000" dirty="0" smtClean="0">
                <a:latin typeface="+mn-ea"/>
              </a:rPr>
              <a:t> Hb</a:t>
            </a:r>
            <a:r>
              <a:rPr lang="zh-CN" altLang="en-US" sz="2000" dirty="0" smtClean="0">
                <a:latin typeface="+mn-ea"/>
              </a:rPr>
              <a:t>＜</a:t>
            </a:r>
            <a:r>
              <a:rPr lang="en-US" altLang="zh-CN" sz="2000" dirty="0" smtClean="0">
                <a:latin typeface="+mn-ea"/>
              </a:rPr>
              <a:t>70g/L</a:t>
            </a:r>
            <a:r>
              <a:rPr lang="en-US" altLang="zh-CN" sz="2000" dirty="0">
                <a:latin typeface="+mn-ea"/>
              </a:rPr>
              <a:t>) </a:t>
            </a:r>
            <a:r>
              <a:rPr lang="zh-CN" altLang="en-US" sz="2000" dirty="0" smtClean="0">
                <a:latin typeface="+mn-ea"/>
              </a:rPr>
              <a:t>，目标值：</a:t>
            </a:r>
            <a:r>
              <a:rPr lang="en-US" altLang="zh-CN" sz="2000" dirty="0" smtClean="0">
                <a:latin typeface="+mn-ea"/>
              </a:rPr>
              <a:t>Hb(70-90)g/L</a:t>
            </a:r>
            <a:r>
              <a:rPr lang="en-US" altLang="zh-CN" sz="2000" dirty="0">
                <a:latin typeface="+mn-ea"/>
              </a:rPr>
              <a:t>) </a:t>
            </a:r>
            <a:r>
              <a:rPr lang="zh-CN" altLang="en-US" sz="2000" dirty="0" smtClean="0">
                <a:latin typeface="+mn-ea"/>
              </a:rPr>
              <a:t>。</a:t>
            </a:r>
            <a:endParaRPr lang="en-US" altLang="zh-CN" sz="2000" dirty="0" smtClean="0">
              <a:latin typeface="+mn-ea"/>
            </a:endParaRPr>
          </a:p>
          <a:p>
            <a:pPr marL="0" indent="0">
              <a:lnSpc>
                <a:spcPct val="170000"/>
              </a:lnSpc>
              <a:buNone/>
            </a:pPr>
            <a:r>
              <a:rPr lang="zh-CN" altLang="en-US" sz="2000" dirty="0" smtClean="0">
                <a:latin typeface="+mn-ea"/>
              </a:rPr>
              <a:t>结果：输血量：严谨组比宽松组少</a:t>
            </a:r>
            <a:r>
              <a:rPr lang="en-US" altLang="zh-CN" sz="2000" dirty="0" smtClean="0">
                <a:latin typeface="+mn-ea"/>
              </a:rPr>
              <a:t>54%</a:t>
            </a:r>
            <a:r>
              <a:rPr lang="zh-CN" altLang="en-US" sz="2000" dirty="0" smtClean="0">
                <a:latin typeface="+mn-ea"/>
              </a:rPr>
              <a:t>，宽松组</a:t>
            </a:r>
            <a:r>
              <a:rPr lang="en-US" altLang="zh-CN" sz="2000" dirty="0" smtClean="0">
                <a:latin typeface="+mn-ea"/>
              </a:rPr>
              <a:t>100%</a:t>
            </a:r>
            <a:r>
              <a:rPr lang="zh-CN" altLang="en-US" sz="2000" dirty="0" smtClean="0">
                <a:latin typeface="+mn-ea"/>
              </a:rPr>
              <a:t>，严谨组有</a:t>
            </a:r>
            <a:r>
              <a:rPr lang="en-US" altLang="zh-CN" sz="2000" dirty="0" smtClean="0">
                <a:latin typeface="+mn-ea"/>
              </a:rPr>
              <a:t>67%</a:t>
            </a:r>
            <a:r>
              <a:rPr lang="zh-CN" altLang="en-US" sz="2000" dirty="0" smtClean="0">
                <a:latin typeface="+mn-ea"/>
              </a:rPr>
              <a:t>；</a:t>
            </a:r>
            <a:r>
              <a:rPr lang="en-US" altLang="zh-CN" sz="2000" dirty="0" smtClean="0">
                <a:latin typeface="+mn-ea"/>
              </a:rPr>
              <a:t> </a:t>
            </a:r>
            <a:endParaRPr lang="en-US" altLang="zh-CN" sz="2000" dirty="0" smtClean="0">
              <a:latin typeface="+mn-ea"/>
            </a:endParaRPr>
          </a:p>
          <a:p>
            <a:pPr marL="0" indent="0">
              <a:lnSpc>
                <a:spcPct val="170000"/>
              </a:lnSpc>
              <a:buNone/>
            </a:pPr>
            <a:r>
              <a:rPr lang="en-US" altLang="zh-CN" sz="2000" dirty="0" smtClean="0">
                <a:latin typeface="+mn-ea"/>
              </a:rPr>
              <a:t>      30d</a:t>
            </a:r>
            <a:r>
              <a:rPr lang="zh-CN" altLang="en-US" sz="2000" dirty="0" smtClean="0">
                <a:latin typeface="+mn-ea"/>
              </a:rPr>
              <a:t>死亡率：宽松组</a:t>
            </a:r>
            <a:r>
              <a:rPr lang="en-US" altLang="zh-CN" sz="2000" dirty="0" smtClean="0">
                <a:latin typeface="+mn-ea"/>
              </a:rPr>
              <a:t>23.3</a:t>
            </a:r>
            <a:r>
              <a:rPr lang="en-US" altLang="zh-CN" sz="2000" dirty="0">
                <a:latin typeface="+mn-ea"/>
              </a:rPr>
              <a:t>%</a:t>
            </a:r>
            <a:r>
              <a:rPr lang="zh-CN" altLang="en-US" sz="2000" dirty="0">
                <a:latin typeface="+mn-ea"/>
              </a:rPr>
              <a:t>，与综合性</a:t>
            </a:r>
            <a:r>
              <a:rPr lang="en-US" altLang="zh-CN" sz="2000" dirty="0">
                <a:latin typeface="+mn-ea"/>
              </a:rPr>
              <a:t>ICU </a:t>
            </a:r>
            <a:r>
              <a:rPr lang="zh-CN" altLang="en-US" sz="2000" dirty="0">
                <a:latin typeface="+mn-ea"/>
              </a:rPr>
              <a:t>患者的死亡率相当</a:t>
            </a:r>
            <a:r>
              <a:rPr lang="en-US" altLang="zh-CN" sz="2000" dirty="0" smtClean="0">
                <a:latin typeface="+mn-ea"/>
              </a:rPr>
              <a:t>;</a:t>
            </a:r>
            <a:endParaRPr lang="en-US" altLang="zh-CN" sz="2000" dirty="0" smtClean="0">
              <a:latin typeface="+mn-ea"/>
            </a:endParaRPr>
          </a:p>
          <a:p>
            <a:pPr marL="0" indent="0">
              <a:lnSpc>
                <a:spcPct val="170000"/>
              </a:lnSpc>
              <a:buNone/>
            </a:pPr>
            <a:r>
              <a:rPr lang="en-US" altLang="zh-CN" sz="2000" dirty="0">
                <a:latin typeface="+mn-ea"/>
              </a:rPr>
              <a:t> </a:t>
            </a:r>
            <a:r>
              <a:rPr lang="en-US" altLang="zh-CN" sz="2000" dirty="0" smtClean="0">
                <a:latin typeface="+mn-ea"/>
              </a:rPr>
              <a:t>         </a:t>
            </a:r>
            <a:r>
              <a:rPr lang="zh-CN" altLang="en-US" sz="2000" dirty="0" smtClean="0">
                <a:latin typeface="+mn-ea"/>
              </a:rPr>
              <a:t>严谨组死亡率</a:t>
            </a:r>
            <a:r>
              <a:rPr lang="zh-CN" altLang="en-US" sz="2000" dirty="0">
                <a:latin typeface="+mn-ea"/>
              </a:rPr>
              <a:t>较宽松输血组</a:t>
            </a:r>
            <a:r>
              <a:rPr lang="zh-CN" altLang="en-US" sz="2000" dirty="0" smtClean="0">
                <a:latin typeface="+mn-ea"/>
              </a:rPr>
              <a:t>低（</a:t>
            </a:r>
            <a:r>
              <a:rPr lang="nl-NL" altLang="zh-CN" sz="2000" dirty="0" smtClean="0">
                <a:latin typeface="+mn-ea"/>
              </a:rPr>
              <a:t>18.7%</a:t>
            </a:r>
            <a:r>
              <a:rPr lang="zh-CN" altLang="en-US" sz="2000" dirty="0" smtClean="0">
                <a:latin typeface="+mn-ea"/>
              </a:rPr>
              <a:t>），</a:t>
            </a:r>
            <a:r>
              <a:rPr lang="zh-CN" altLang="en-US" sz="2000" dirty="0">
                <a:latin typeface="+mn-ea"/>
              </a:rPr>
              <a:t>但</a:t>
            </a:r>
            <a:r>
              <a:rPr lang="zh-CN" altLang="en-US" sz="2000" dirty="0" smtClean="0">
                <a:latin typeface="+mn-ea"/>
              </a:rPr>
              <a:t>二者无统计学意义。</a:t>
            </a:r>
            <a:endParaRPr lang="en-US" altLang="zh-CN" sz="2000" dirty="0" smtClean="0">
              <a:latin typeface="+mn-ea"/>
            </a:endParaRPr>
          </a:p>
          <a:p>
            <a:pPr marL="0" indent="0">
              <a:lnSpc>
                <a:spcPct val="170000"/>
              </a:lnSpc>
              <a:buNone/>
            </a:pPr>
            <a:r>
              <a:rPr lang="zh-CN" altLang="en-US" sz="2000" dirty="0" smtClean="0">
                <a:latin typeface="+mn-ea"/>
              </a:rPr>
              <a:t>       器官</a:t>
            </a:r>
            <a:r>
              <a:rPr lang="zh-CN" altLang="en-US" sz="2000" dirty="0">
                <a:latin typeface="+mn-ea"/>
              </a:rPr>
              <a:t>衰竭新</a:t>
            </a:r>
            <a:r>
              <a:rPr lang="zh-CN" altLang="en-US" sz="2000" dirty="0" smtClean="0">
                <a:latin typeface="+mn-ea"/>
              </a:rPr>
              <a:t>发生率：严谨输低</a:t>
            </a:r>
            <a:r>
              <a:rPr lang="en-US" altLang="zh-CN" sz="2000" dirty="0" smtClean="0">
                <a:latin typeface="+mn-ea"/>
              </a:rPr>
              <a:t>(7.77</a:t>
            </a:r>
            <a:r>
              <a:rPr lang="en-US" altLang="zh-CN" sz="2000" dirty="0">
                <a:latin typeface="+mn-ea"/>
              </a:rPr>
              <a:t>% </a:t>
            </a:r>
            <a:r>
              <a:rPr lang="zh-CN" altLang="en-US" sz="2000" dirty="0">
                <a:latin typeface="+mn-ea"/>
              </a:rPr>
              <a:t>和</a:t>
            </a:r>
            <a:r>
              <a:rPr lang="en-US" altLang="zh-CN" sz="2000" dirty="0" smtClean="0">
                <a:latin typeface="+mn-ea"/>
              </a:rPr>
              <a:t>11.4</a:t>
            </a:r>
            <a:r>
              <a:rPr lang="en-US" altLang="zh-CN" sz="2000" dirty="0">
                <a:latin typeface="+mn-ea"/>
              </a:rPr>
              <a:t>%) </a:t>
            </a:r>
            <a:r>
              <a:rPr lang="zh-CN" altLang="en-US" sz="2000" dirty="0">
                <a:latin typeface="+mn-ea"/>
              </a:rPr>
              <a:t>。</a:t>
            </a:r>
            <a:endParaRPr lang="zh-CN" altLang="en-US" sz="2000" dirty="0">
              <a:latin typeface="+mn-e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60648"/>
            <a:ext cx="8229600" cy="1143000"/>
          </a:xfrm>
        </p:spPr>
        <p:txBody>
          <a:bodyPr>
            <a:normAutofit/>
          </a:bodyPr>
          <a:lstStyle/>
          <a:p>
            <a:r>
              <a:rPr lang="zh-CN" altLang="en-US" sz="3600" dirty="0">
                <a:latin typeface="+mn-ea"/>
                <a:ea typeface="+mn-ea"/>
              </a:rPr>
              <a:t>髋关节术后输血对预后的</a:t>
            </a:r>
            <a:r>
              <a:rPr lang="zh-CN" altLang="en-US" sz="3600" dirty="0" smtClean="0">
                <a:latin typeface="+mn-ea"/>
                <a:ea typeface="+mn-ea"/>
              </a:rPr>
              <a:t>影响</a:t>
            </a:r>
            <a:endParaRPr lang="zh-CN" altLang="en-US" sz="3600" dirty="0">
              <a:latin typeface="+mn-ea"/>
              <a:ea typeface="+mn-ea"/>
            </a:endParaRPr>
          </a:p>
        </p:txBody>
      </p:sp>
      <p:sp>
        <p:nvSpPr>
          <p:cNvPr id="3" name="内容占位符 2"/>
          <p:cNvSpPr>
            <a:spLocks noGrp="1"/>
          </p:cNvSpPr>
          <p:nvPr>
            <p:ph idx="1"/>
          </p:nvPr>
        </p:nvSpPr>
        <p:spPr/>
        <p:txBody>
          <a:bodyPr>
            <a:normAutofit/>
          </a:bodyPr>
          <a:lstStyle/>
          <a:p>
            <a:pPr marL="0" indent="0">
              <a:lnSpc>
                <a:spcPct val="150000"/>
              </a:lnSpc>
              <a:buNone/>
            </a:pPr>
            <a:r>
              <a:rPr lang="en-US" altLang="zh-CN" dirty="0" smtClean="0">
                <a:latin typeface="+mn-ea"/>
              </a:rPr>
              <a:t>FOCUS</a:t>
            </a:r>
            <a:r>
              <a:rPr lang="zh-CN" altLang="en-US" dirty="0" smtClean="0">
                <a:latin typeface="+mn-ea"/>
              </a:rPr>
              <a:t>研究：</a:t>
            </a:r>
            <a:endParaRPr lang="zh-CN" altLang="en-US" dirty="0">
              <a:latin typeface="+mn-ea"/>
            </a:endParaRPr>
          </a:p>
          <a:p>
            <a:pPr marL="0" indent="0">
              <a:lnSpc>
                <a:spcPct val="150000"/>
              </a:lnSpc>
              <a:buNone/>
            </a:pPr>
            <a:r>
              <a:rPr lang="zh-CN" altLang="en-US" dirty="0" smtClean="0">
                <a:latin typeface="+mn-ea"/>
              </a:rPr>
              <a:t>患者被随机</a:t>
            </a:r>
            <a:r>
              <a:rPr lang="zh-CN" altLang="en-US" dirty="0">
                <a:latin typeface="+mn-ea"/>
              </a:rPr>
              <a:t>分为宽松和严谨输血</a:t>
            </a:r>
            <a:r>
              <a:rPr lang="zh-CN" altLang="en-US" dirty="0" smtClean="0">
                <a:latin typeface="+mn-ea"/>
              </a:rPr>
              <a:t>组，严谨组</a:t>
            </a:r>
            <a:r>
              <a:rPr lang="zh-CN" altLang="en-US" dirty="0">
                <a:latin typeface="+mn-ea"/>
              </a:rPr>
              <a:t>的死亡率或活动功能与</a:t>
            </a:r>
            <a:r>
              <a:rPr lang="zh-CN" altLang="en-US" dirty="0" smtClean="0">
                <a:latin typeface="+mn-ea"/>
              </a:rPr>
              <a:t>宽松组无差异。</a:t>
            </a:r>
            <a:endParaRPr lang="en-US" altLang="zh-CN" dirty="0" smtClean="0">
              <a:latin typeface="+mn-ea"/>
            </a:endParaRPr>
          </a:p>
          <a:p>
            <a:pPr marL="0" indent="0">
              <a:lnSpc>
                <a:spcPct val="150000"/>
              </a:lnSpc>
              <a:buNone/>
            </a:pPr>
            <a:r>
              <a:rPr lang="zh-CN" altLang="en-US" dirty="0" smtClean="0">
                <a:latin typeface="+mn-ea"/>
              </a:rPr>
              <a:t>故“宽松输血”未显示生存优势。</a:t>
            </a:r>
            <a:endParaRPr lang="zh-CN" altLang="en-US" dirty="0">
              <a:latin typeface="+mn-e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少量</a:t>
            </a:r>
            <a:r>
              <a:rPr lang="zh-CN" altLang="en-US" dirty="0" smtClean="0"/>
              <a:t>血输注</a:t>
            </a:r>
            <a:endParaRPr lang="zh-CN" altLang="en-US" dirty="0"/>
          </a:p>
        </p:txBody>
      </p:sp>
      <p:sp>
        <p:nvSpPr>
          <p:cNvPr id="3" name="内容占位符 2"/>
          <p:cNvSpPr>
            <a:spLocks noGrp="1"/>
          </p:cNvSpPr>
          <p:nvPr>
            <p:ph idx="1"/>
          </p:nvPr>
        </p:nvSpPr>
        <p:spPr/>
        <p:txBody>
          <a:bodyPr>
            <a:normAutofit/>
          </a:bodyPr>
          <a:lstStyle/>
          <a:p>
            <a:pPr marL="0" indent="0">
              <a:lnSpc>
                <a:spcPct val="150000"/>
              </a:lnSpc>
              <a:buNone/>
            </a:pPr>
            <a:r>
              <a:rPr lang="zh-CN" altLang="en-US" dirty="0" smtClean="0">
                <a:latin typeface="+mn-ea"/>
              </a:rPr>
              <a:t>患者</a:t>
            </a:r>
            <a:r>
              <a:rPr lang="zh-CN" altLang="en-US" dirty="0">
                <a:latin typeface="+mn-ea"/>
              </a:rPr>
              <a:t>住院期间没有明确适应证，且所输</a:t>
            </a:r>
            <a:r>
              <a:rPr lang="zh-CN" altLang="en-US" dirty="0" smtClean="0">
                <a:latin typeface="+mn-ea"/>
              </a:rPr>
              <a:t>红细胞≤</a:t>
            </a:r>
            <a:r>
              <a:rPr lang="en-US" altLang="zh-CN" dirty="0" smtClean="0">
                <a:latin typeface="+mn-ea"/>
              </a:rPr>
              <a:t>3U</a:t>
            </a:r>
            <a:r>
              <a:rPr lang="zh-CN" altLang="en-US" dirty="0" smtClean="0">
                <a:latin typeface="+mn-ea"/>
              </a:rPr>
              <a:t>（</a:t>
            </a:r>
            <a:r>
              <a:rPr lang="en-US" altLang="zh-CN" dirty="0" smtClean="0">
                <a:latin typeface="+mn-ea"/>
              </a:rPr>
              <a:t>600ml</a:t>
            </a:r>
            <a:r>
              <a:rPr lang="zh-CN" altLang="en-US" dirty="0" smtClean="0">
                <a:latin typeface="+mn-ea"/>
              </a:rPr>
              <a:t>）。</a:t>
            </a:r>
            <a:endParaRPr lang="en-US" altLang="zh-CN" dirty="0" smtClean="0">
              <a:latin typeface="+mn-ea"/>
            </a:endParaRPr>
          </a:p>
          <a:p>
            <a:pPr marL="0" indent="0">
              <a:lnSpc>
                <a:spcPct val="150000"/>
              </a:lnSpc>
              <a:buNone/>
            </a:pPr>
            <a:r>
              <a:rPr lang="zh-CN" altLang="en-US" dirty="0" smtClean="0">
                <a:latin typeface="+mn-ea"/>
              </a:rPr>
              <a:t>该类患者完全</a:t>
            </a:r>
            <a:r>
              <a:rPr lang="zh-CN" altLang="en-US" dirty="0">
                <a:latin typeface="+mn-ea"/>
              </a:rPr>
              <a:t>不需要输血</a:t>
            </a:r>
            <a:r>
              <a:rPr lang="zh-CN" altLang="en-US" dirty="0" smtClean="0">
                <a:latin typeface="+mn-ea"/>
              </a:rPr>
              <a:t>。</a:t>
            </a:r>
            <a:endParaRPr lang="en-US" altLang="zh-CN" dirty="0" smtClean="0">
              <a:latin typeface="+mn-ea"/>
            </a:endParaRPr>
          </a:p>
          <a:p>
            <a:pPr marL="0" indent="0">
              <a:lnSpc>
                <a:spcPct val="150000"/>
              </a:lnSpc>
              <a:buNone/>
            </a:pPr>
            <a:r>
              <a:rPr lang="zh-CN" altLang="en-US" dirty="0" smtClean="0">
                <a:latin typeface="+mn-ea"/>
              </a:rPr>
              <a:t>安徽省的调查：少量</a:t>
            </a:r>
            <a:r>
              <a:rPr lang="zh-CN" altLang="en-US" dirty="0">
                <a:latin typeface="+mn-ea"/>
              </a:rPr>
              <a:t>血”的比例</a:t>
            </a:r>
            <a:r>
              <a:rPr lang="zh-CN" altLang="en-US" dirty="0" smtClean="0">
                <a:latin typeface="+mn-ea"/>
              </a:rPr>
              <a:t>为</a:t>
            </a:r>
            <a:r>
              <a:rPr lang="en-US" altLang="zh-CN" dirty="0" smtClean="0">
                <a:latin typeface="+mn-ea"/>
              </a:rPr>
              <a:t>20.38%</a:t>
            </a:r>
            <a:r>
              <a:rPr lang="zh-CN" altLang="en-US" dirty="0" smtClean="0">
                <a:latin typeface="+mn-ea"/>
              </a:rPr>
              <a:t>。</a:t>
            </a:r>
            <a:endParaRPr lang="en-US" altLang="zh-CN" dirty="0" smtClean="0">
              <a:latin typeface="+mn-ea"/>
            </a:endParaRPr>
          </a:p>
          <a:p>
            <a:pPr marL="0" indent="0">
              <a:lnSpc>
                <a:spcPct val="150000"/>
              </a:lnSpc>
              <a:buNone/>
            </a:pPr>
            <a:r>
              <a:rPr lang="zh-CN" altLang="en-US" dirty="0" smtClean="0">
                <a:latin typeface="+mn-ea"/>
              </a:rPr>
              <a:t>“营养血”</a:t>
            </a:r>
            <a:r>
              <a:rPr lang="zh-CN" altLang="en-US" dirty="0">
                <a:latin typeface="+mn-ea"/>
              </a:rPr>
              <a:t>、</a:t>
            </a:r>
            <a:r>
              <a:rPr lang="zh-CN" altLang="en-US" dirty="0" smtClean="0">
                <a:latin typeface="+mn-ea"/>
              </a:rPr>
              <a:t>“安慰血”、</a:t>
            </a:r>
            <a:r>
              <a:rPr lang="zh-CN" altLang="en-US" dirty="0">
                <a:latin typeface="+mn-ea"/>
              </a:rPr>
              <a:t>“保险血”</a:t>
            </a:r>
            <a:endParaRPr lang="zh-CN" altLang="en-US" dirty="0">
              <a:latin typeface="+mn-ea"/>
            </a:endParaRPr>
          </a:p>
          <a:p>
            <a:pPr marL="0" indent="0">
              <a:lnSpc>
                <a:spcPct val="150000"/>
              </a:lnSpc>
              <a:buNone/>
            </a:pPr>
            <a:r>
              <a:rPr lang="zh-CN" altLang="en-US" dirty="0">
                <a:latin typeface="+mn-ea"/>
              </a:rPr>
              <a:t>应该</a:t>
            </a:r>
            <a:r>
              <a:rPr lang="zh-CN" altLang="en-US" dirty="0" smtClean="0">
                <a:latin typeface="+mn-ea"/>
              </a:rPr>
              <a:t>成为临床</a:t>
            </a:r>
            <a:r>
              <a:rPr lang="zh-CN" altLang="en-US" dirty="0">
                <a:latin typeface="+mn-ea"/>
              </a:rPr>
              <a:t>合理用血管理关注的</a:t>
            </a:r>
            <a:r>
              <a:rPr lang="zh-CN" altLang="en-US" dirty="0" smtClean="0">
                <a:latin typeface="+mn-ea"/>
              </a:rPr>
              <a:t>重点。</a:t>
            </a:r>
            <a:endParaRPr lang="zh-CN" altLang="en-US" dirty="0">
              <a:latin typeface="+mn-ea"/>
            </a:endParaRPr>
          </a:p>
          <a:p>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             目    录</a:t>
            </a:r>
            <a:endParaRPr lang="zh-CN" altLang="en-US" dirty="0"/>
          </a:p>
        </p:txBody>
      </p:sp>
      <p:sp>
        <p:nvSpPr>
          <p:cNvPr id="3" name="内容占位符 2"/>
          <p:cNvSpPr>
            <a:spLocks noGrp="1"/>
          </p:cNvSpPr>
          <p:nvPr>
            <p:ph idx="1"/>
          </p:nvPr>
        </p:nvSpPr>
        <p:spPr/>
        <p:txBody>
          <a:bodyPr>
            <a:normAutofit/>
          </a:bodyPr>
          <a:lstStyle/>
          <a:p>
            <a:pPr marL="0" indent="0">
              <a:lnSpc>
                <a:spcPct val="150000"/>
              </a:lnSpc>
              <a:buNone/>
            </a:pPr>
            <a:r>
              <a:rPr lang="zh-CN" altLang="en-US" sz="3200" dirty="0">
                <a:latin typeface="+mn-ea"/>
              </a:rPr>
              <a:t>一、</a:t>
            </a:r>
            <a:r>
              <a:rPr lang="zh-CN" altLang="en-US" sz="3200" dirty="0" smtClean="0">
                <a:latin typeface="+mn-ea"/>
              </a:rPr>
              <a:t>成份血简介</a:t>
            </a:r>
            <a:endParaRPr lang="en-US" altLang="zh-CN" sz="3200" dirty="0" smtClean="0">
              <a:latin typeface="+mn-ea"/>
            </a:endParaRPr>
          </a:p>
          <a:p>
            <a:pPr marL="0" indent="0">
              <a:lnSpc>
                <a:spcPct val="150000"/>
              </a:lnSpc>
              <a:buNone/>
            </a:pPr>
            <a:r>
              <a:rPr lang="zh-CN" altLang="en-US" sz="3200" dirty="0" smtClean="0">
                <a:solidFill>
                  <a:schemeClr val="bg1">
                    <a:lumMod val="50000"/>
                  </a:schemeClr>
                </a:solidFill>
                <a:latin typeface="+mn-ea"/>
              </a:rPr>
              <a:t>二</a:t>
            </a:r>
            <a:r>
              <a:rPr lang="zh-CN" altLang="en-US" sz="3200" dirty="0">
                <a:solidFill>
                  <a:schemeClr val="bg1">
                    <a:lumMod val="50000"/>
                  </a:schemeClr>
                </a:solidFill>
                <a:latin typeface="+mn-ea"/>
              </a:rPr>
              <a:t>、重症患者合并贫血</a:t>
            </a:r>
            <a:r>
              <a:rPr lang="zh-CN" altLang="en-US" sz="3200" dirty="0" smtClean="0">
                <a:solidFill>
                  <a:schemeClr val="bg1">
                    <a:lumMod val="50000"/>
                  </a:schemeClr>
                </a:solidFill>
                <a:latin typeface="+mn-ea"/>
              </a:rPr>
              <a:t>的输血管理</a:t>
            </a:r>
            <a:endParaRPr lang="en-US" altLang="zh-CN" sz="3200" dirty="0" smtClean="0">
              <a:solidFill>
                <a:schemeClr val="bg1">
                  <a:lumMod val="50000"/>
                </a:schemeClr>
              </a:solidFill>
              <a:latin typeface="+mn-ea"/>
            </a:endParaRPr>
          </a:p>
          <a:p>
            <a:pPr marL="0" indent="0">
              <a:lnSpc>
                <a:spcPct val="150000"/>
              </a:lnSpc>
              <a:buNone/>
            </a:pPr>
            <a:r>
              <a:rPr lang="zh-CN" altLang="en-US" sz="3200" dirty="0">
                <a:solidFill>
                  <a:schemeClr val="bg1">
                    <a:lumMod val="50000"/>
                  </a:schemeClr>
                </a:solidFill>
                <a:latin typeface="+mn-ea"/>
              </a:rPr>
              <a:t>三、中小量出血患者</a:t>
            </a:r>
            <a:r>
              <a:rPr lang="zh-CN" altLang="en-US" sz="3200" dirty="0" smtClean="0">
                <a:solidFill>
                  <a:schemeClr val="bg1">
                    <a:lumMod val="50000"/>
                  </a:schemeClr>
                </a:solidFill>
                <a:latin typeface="+mn-ea"/>
              </a:rPr>
              <a:t>的输血管理</a:t>
            </a:r>
            <a:endParaRPr lang="en-US" altLang="zh-CN" sz="3200" dirty="0" smtClean="0">
              <a:solidFill>
                <a:schemeClr val="bg1">
                  <a:lumMod val="50000"/>
                </a:schemeClr>
              </a:solidFill>
              <a:latin typeface="+mn-ea"/>
            </a:endParaRPr>
          </a:p>
          <a:p>
            <a:pPr marL="0" indent="0">
              <a:lnSpc>
                <a:spcPct val="150000"/>
              </a:lnSpc>
              <a:buNone/>
            </a:pPr>
            <a:r>
              <a:rPr lang="zh-CN" altLang="en-US" sz="3200" dirty="0" smtClean="0">
                <a:solidFill>
                  <a:schemeClr val="bg1">
                    <a:lumMod val="50000"/>
                  </a:schemeClr>
                </a:solidFill>
                <a:latin typeface="+mn-ea"/>
              </a:rPr>
              <a:t>四</a:t>
            </a:r>
            <a:r>
              <a:rPr lang="zh-CN" altLang="en-US" sz="3200" dirty="0">
                <a:solidFill>
                  <a:schemeClr val="bg1">
                    <a:lumMod val="50000"/>
                  </a:schemeClr>
                </a:solidFill>
                <a:latin typeface="+mn-ea"/>
              </a:rPr>
              <a:t>、大量失血患者的输血</a:t>
            </a:r>
            <a:r>
              <a:rPr lang="zh-CN" altLang="en-US" sz="3200" dirty="0" smtClean="0">
                <a:solidFill>
                  <a:schemeClr val="bg1">
                    <a:lumMod val="50000"/>
                  </a:schemeClr>
                </a:solidFill>
                <a:latin typeface="+mn-ea"/>
              </a:rPr>
              <a:t>管理</a:t>
            </a:r>
            <a:endParaRPr lang="en-US" altLang="zh-CN" sz="3200" dirty="0" smtClean="0">
              <a:solidFill>
                <a:schemeClr val="bg1">
                  <a:lumMod val="50000"/>
                </a:schemeClr>
              </a:solidFill>
              <a:latin typeface="+mn-ea"/>
            </a:endParaRPr>
          </a:p>
          <a:p>
            <a:pPr marL="0" indent="0">
              <a:lnSpc>
                <a:spcPct val="150000"/>
              </a:lnSpc>
              <a:buNone/>
            </a:pPr>
            <a:r>
              <a:rPr lang="zh-CN" altLang="en-US" sz="3200" dirty="0" smtClean="0">
                <a:solidFill>
                  <a:schemeClr val="bg1">
                    <a:lumMod val="50000"/>
                  </a:schemeClr>
                </a:solidFill>
                <a:latin typeface="+mn-ea"/>
              </a:rPr>
              <a:t>五</a:t>
            </a:r>
            <a:r>
              <a:rPr lang="zh-CN" altLang="en-US" sz="3200" dirty="0">
                <a:solidFill>
                  <a:schemeClr val="bg1">
                    <a:lumMod val="50000"/>
                  </a:schemeClr>
                </a:solidFill>
                <a:latin typeface="+mn-ea"/>
              </a:rPr>
              <a:t>、我国合理输血现状</a:t>
            </a:r>
            <a:endParaRPr lang="zh-CN" altLang="en-US" sz="3200" dirty="0">
              <a:solidFill>
                <a:schemeClr val="bg1">
                  <a:lumMod val="50000"/>
                </a:schemeClr>
              </a:solidFill>
              <a:latin typeface="+mn-e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             目    录</a:t>
            </a:r>
            <a:endParaRPr lang="zh-CN" altLang="en-US" dirty="0"/>
          </a:p>
        </p:txBody>
      </p:sp>
      <p:sp>
        <p:nvSpPr>
          <p:cNvPr id="3" name="内容占位符 2"/>
          <p:cNvSpPr>
            <a:spLocks noGrp="1"/>
          </p:cNvSpPr>
          <p:nvPr>
            <p:ph idx="1"/>
          </p:nvPr>
        </p:nvSpPr>
        <p:spPr/>
        <p:txBody>
          <a:bodyPr>
            <a:normAutofit/>
          </a:bodyPr>
          <a:lstStyle/>
          <a:p>
            <a:pPr marL="0" indent="0">
              <a:lnSpc>
                <a:spcPct val="150000"/>
              </a:lnSpc>
              <a:buNone/>
            </a:pPr>
            <a:r>
              <a:rPr lang="zh-CN" altLang="en-US" sz="3200" dirty="0">
                <a:solidFill>
                  <a:schemeClr val="bg1">
                    <a:lumMod val="50000"/>
                  </a:schemeClr>
                </a:solidFill>
                <a:latin typeface="+mn-ea"/>
              </a:rPr>
              <a:t>一、</a:t>
            </a:r>
            <a:r>
              <a:rPr lang="zh-CN" altLang="en-US" sz="3200" dirty="0" smtClean="0">
                <a:solidFill>
                  <a:schemeClr val="bg1">
                    <a:lumMod val="50000"/>
                  </a:schemeClr>
                </a:solidFill>
                <a:latin typeface="+mn-ea"/>
              </a:rPr>
              <a:t>成份血简介</a:t>
            </a:r>
            <a:endParaRPr lang="en-US" altLang="zh-CN" sz="3200" dirty="0" smtClean="0">
              <a:solidFill>
                <a:schemeClr val="bg1">
                  <a:lumMod val="50000"/>
                </a:schemeClr>
              </a:solidFill>
              <a:latin typeface="+mn-ea"/>
            </a:endParaRPr>
          </a:p>
          <a:p>
            <a:pPr marL="0" indent="0">
              <a:lnSpc>
                <a:spcPct val="150000"/>
              </a:lnSpc>
              <a:buNone/>
            </a:pPr>
            <a:r>
              <a:rPr lang="zh-CN" altLang="en-US" sz="3200" dirty="0" smtClean="0">
                <a:solidFill>
                  <a:schemeClr val="bg1">
                    <a:lumMod val="50000"/>
                  </a:schemeClr>
                </a:solidFill>
                <a:latin typeface="+mn-ea"/>
              </a:rPr>
              <a:t>二</a:t>
            </a:r>
            <a:r>
              <a:rPr lang="zh-CN" altLang="en-US" sz="3200" dirty="0">
                <a:solidFill>
                  <a:schemeClr val="bg1">
                    <a:lumMod val="50000"/>
                  </a:schemeClr>
                </a:solidFill>
                <a:latin typeface="+mn-ea"/>
              </a:rPr>
              <a:t>、重症患者合并贫血</a:t>
            </a:r>
            <a:r>
              <a:rPr lang="zh-CN" altLang="en-US" sz="3200" dirty="0" smtClean="0">
                <a:solidFill>
                  <a:schemeClr val="bg1">
                    <a:lumMod val="50000"/>
                  </a:schemeClr>
                </a:solidFill>
                <a:latin typeface="+mn-ea"/>
              </a:rPr>
              <a:t>的输血管理</a:t>
            </a:r>
            <a:endParaRPr lang="en-US" altLang="zh-CN" sz="3200" dirty="0" smtClean="0">
              <a:solidFill>
                <a:schemeClr val="bg1">
                  <a:lumMod val="50000"/>
                </a:schemeClr>
              </a:solidFill>
              <a:latin typeface="+mn-ea"/>
            </a:endParaRPr>
          </a:p>
          <a:p>
            <a:pPr marL="0" indent="0">
              <a:lnSpc>
                <a:spcPct val="150000"/>
              </a:lnSpc>
              <a:buNone/>
            </a:pPr>
            <a:r>
              <a:rPr lang="zh-CN" altLang="en-US" sz="3200" dirty="0">
                <a:solidFill>
                  <a:schemeClr val="bg1">
                    <a:lumMod val="50000"/>
                  </a:schemeClr>
                </a:solidFill>
                <a:latin typeface="+mn-ea"/>
              </a:rPr>
              <a:t>三、中小量出血患者</a:t>
            </a:r>
            <a:r>
              <a:rPr lang="zh-CN" altLang="en-US" sz="3200" dirty="0" smtClean="0">
                <a:solidFill>
                  <a:schemeClr val="bg1">
                    <a:lumMod val="50000"/>
                  </a:schemeClr>
                </a:solidFill>
                <a:latin typeface="+mn-ea"/>
              </a:rPr>
              <a:t>的输血管理</a:t>
            </a:r>
            <a:endParaRPr lang="en-US" altLang="zh-CN" sz="3200" dirty="0" smtClean="0">
              <a:solidFill>
                <a:schemeClr val="bg1">
                  <a:lumMod val="50000"/>
                </a:schemeClr>
              </a:solidFill>
              <a:latin typeface="+mn-ea"/>
            </a:endParaRPr>
          </a:p>
          <a:p>
            <a:pPr marL="0" indent="0">
              <a:lnSpc>
                <a:spcPct val="150000"/>
              </a:lnSpc>
              <a:buNone/>
            </a:pPr>
            <a:r>
              <a:rPr lang="zh-CN" altLang="en-US" sz="3200" dirty="0" smtClean="0">
                <a:latin typeface="+mn-ea"/>
              </a:rPr>
              <a:t>四</a:t>
            </a:r>
            <a:r>
              <a:rPr lang="zh-CN" altLang="en-US" sz="3200" dirty="0">
                <a:latin typeface="+mn-ea"/>
              </a:rPr>
              <a:t>、大量失血患者的输血</a:t>
            </a:r>
            <a:r>
              <a:rPr lang="zh-CN" altLang="en-US" sz="3200" dirty="0" smtClean="0">
                <a:latin typeface="+mn-ea"/>
              </a:rPr>
              <a:t>管理</a:t>
            </a:r>
            <a:endParaRPr lang="en-US" altLang="zh-CN" sz="3200" dirty="0" smtClean="0">
              <a:latin typeface="+mn-ea"/>
            </a:endParaRPr>
          </a:p>
          <a:p>
            <a:pPr marL="0" indent="0">
              <a:lnSpc>
                <a:spcPct val="150000"/>
              </a:lnSpc>
              <a:buNone/>
            </a:pPr>
            <a:r>
              <a:rPr lang="zh-CN" altLang="en-US" sz="3200" dirty="0" smtClean="0">
                <a:solidFill>
                  <a:schemeClr val="bg1">
                    <a:lumMod val="50000"/>
                  </a:schemeClr>
                </a:solidFill>
                <a:latin typeface="+mn-ea"/>
              </a:rPr>
              <a:t>五</a:t>
            </a:r>
            <a:r>
              <a:rPr lang="zh-CN" altLang="en-US" sz="3200" dirty="0">
                <a:solidFill>
                  <a:schemeClr val="bg1">
                    <a:lumMod val="50000"/>
                  </a:schemeClr>
                </a:solidFill>
                <a:latin typeface="+mn-ea"/>
              </a:rPr>
              <a:t>、我国合理输血现状</a:t>
            </a:r>
            <a:endParaRPr lang="zh-CN" altLang="en-US" sz="3200" dirty="0">
              <a:solidFill>
                <a:schemeClr val="bg1">
                  <a:lumMod val="50000"/>
                </a:schemeClr>
              </a:solidFill>
              <a:latin typeface="+mn-e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780696"/>
          </a:xfrm>
        </p:spPr>
        <p:txBody>
          <a:bodyPr>
            <a:normAutofit/>
          </a:bodyPr>
          <a:lstStyle/>
          <a:p>
            <a:r>
              <a:rPr lang="en-US" altLang="zh-CN" sz="3600" dirty="0" smtClean="0">
                <a:latin typeface="+mn-ea"/>
                <a:ea typeface="+mn-ea"/>
              </a:rPr>
              <a:t>1</a:t>
            </a:r>
            <a:r>
              <a:rPr lang="zh-CN" altLang="en-US" sz="3600" dirty="0" smtClean="0">
                <a:latin typeface="+mn-ea"/>
                <a:ea typeface="+mn-ea"/>
              </a:rPr>
              <a:t>、大出血的定义和危害</a:t>
            </a:r>
            <a:endParaRPr lang="zh-CN" altLang="en-US" sz="3600" dirty="0">
              <a:latin typeface="+mn-ea"/>
              <a:ea typeface="+mn-ea"/>
            </a:endParaRPr>
          </a:p>
        </p:txBody>
      </p:sp>
      <p:sp>
        <p:nvSpPr>
          <p:cNvPr id="3" name="内容占位符 2"/>
          <p:cNvSpPr>
            <a:spLocks noGrp="1"/>
          </p:cNvSpPr>
          <p:nvPr>
            <p:ph idx="1"/>
          </p:nvPr>
        </p:nvSpPr>
        <p:spPr>
          <a:xfrm>
            <a:off x="457200" y="1600200"/>
            <a:ext cx="8507288" cy="5069160"/>
          </a:xfrm>
        </p:spPr>
        <p:txBody>
          <a:bodyPr>
            <a:normAutofit fontScale="85000" lnSpcReduction="10000"/>
          </a:bodyPr>
          <a:lstStyle/>
          <a:p>
            <a:pPr marL="0" indent="0">
              <a:lnSpc>
                <a:spcPct val="170000"/>
              </a:lnSpc>
              <a:buNone/>
            </a:pPr>
            <a:r>
              <a:rPr lang="zh-CN" altLang="en-US" sz="3300" dirty="0" smtClean="0">
                <a:latin typeface="+mn-ea"/>
              </a:rPr>
              <a:t>定义：</a:t>
            </a:r>
            <a:endParaRPr lang="en-US" altLang="zh-CN" sz="3300" dirty="0">
              <a:latin typeface="+mn-ea"/>
            </a:endParaRPr>
          </a:p>
          <a:p>
            <a:pPr marL="0" indent="0">
              <a:lnSpc>
                <a:spcPct val="170000"/>
              </a:lnSpc>
              <a:buNone/>
            </a:pPr>
            <a:r>
              <a:rPr lang="en-US" altLang="zh-CN" dirty="0" smtClean="0">
                <a:latin typeface="+mn-ea"/>
              </a:rPr>
              <a:t>   24h</a:t>
            </a:r>
            <a:r>
              <a:rPr lang="zh-CN" altLang="en-US" dirty="0">
                <a:latin typeface="+mn-ea"/>
              </a:rPr>
              <a:t>内丢失一个自身血</a:t>
            </a:r>
            <a:r>
              <a:rPr lang="zh-CN" altLang="en-US" dirty="0" smtClean="0">
                <a:latin typeface="+mn-ea"/>
              </a:rPr>
              <a:t>容量；</a:t>
            </a:r>
            <a:endParaRPr lang="en-US" altLang="zh-CN" dirty="0">
              <a:latin typeface="+mn-ea"/>
            </a:endParaRPr>
          </a:p>
          <a:p>
            <a:pPr marL="0" indent="0">
              <a:lnSpc>
                <a:spcPct val="170000"/>
              </a:lnSpc>
              <a:buNone/>
            </a:pPr>
            <a:r>
              <a:rPr lang="en-US" altLang="zh-CN" dirty="0" smtClean="0">
                <a:latin typeface="+mn-ea"/>
              </a:rPr>
              <a:t>   3h</a:t>
            </a:r>
            <a:r>
              <a:rPr lang="zh-CN" altLang="en-US" dirty="0">
                <a:latin typeface="+mn-ea"/>
              </a:rPr>
              <a:t>内丢失</a:t>
            </a:r>
            <a:r>
              <a:rPr lang="en-US" altLang="zh-CN" dirty="0">
                <a:latin typeface="+mn-ea"/>
              </a:rPr>
              <a:t>50</a:t>
            </a:r>
            <a:r>
              <a:rPr lang="zh-CN" altLang="en-US" dirty="0">
                <a:latin typeface="+mn-ea"/>
              </a:rPr>
              <a:t>％自身血容量；</a:t>
            </a:r>
            <a:endParaRPr lang="en-US" altLang="zh-CN" dirty="0">
              <a:latin typeface="+mn-ea"/>
            </a:endParaRPr>
          </a:p>
          <a:p>
            <a:pPr marL="0" indent="0">
              <a:lnSpc>
                <a:spcPct val="170000"/>
              </a:lnSpc>
              <a:buNone/>
            </a:pPr>
            <a:r>
              <a:rPr lang="zh-CN" altLang="en-US" dirty="0" smtClean="0">
                <a:latin typeface="+mn-ea"/>
              </a:rPr>
              <a:t>   成年人</a:t>
            </a:r>
            <a:r>
              <a:rPr lang="zh-CN" altLang="en-US" dirty="0">
                <a:latin typeface="+mn-ea"/>
              </a:rPr>
              <a:t>出血速度达到</a:t>
            </a:r>
            <a:r>
              <a:rPr lang="en-US" altLang="zh-CN" dirty="0">
                <a:latin typeface="+mn-ea"/>
              </a:rPr>
              <a:t>150 ml</a:t>
            </a:r>
            <a:r>
              <a:rPr lang="zh-CN" altLang="en-US" dirty="0">
                <a:latin typeface="+mn-ea"/>
              </a:rPr>
              <a:t>／</a:t>
            </a:r>
            <a:r>
              <a:rPr lang="en-US" altLang="zh-CN" dirty="0">
                <a:latin typeface="+mn-ea"/>
              </a:rPr>
              <a:t>min</a:t>
            </a:r>
            <a:r>
              <a:rPr lang="zh-CN" altLang="en-US" dirty="0">
                <a:latin typeface="+mn-ea"/>
              </a:rPr>
              <a:t>；</a:t>
            </a:r>
            <a:endParaRPr lang="en-US" altLang="zh-CN" dirty="0">
              <a:latin typeface="+mn-ea"/>
            </a:endParaRPr>
          </a:p>
          <a:p>
            <a:pPr marL="0" indent="0">
              <a:lnSpc>
                <a:spcPct val="170000"/>
              </a:lnSpc>
              <a:buNone/>
            </a:pPr>
            <a:r>
              <a:rPr lang="zh-CN" altLang="en-US" dirty="0" smtClean="0">
                <a:latin typeface="+mn-ea"/>
              </a:rPr>
              <a:t>   出血</a:t>
            </a:r>
            <a:r>
              <a:rPr lang="zh-CN" altLang="en-US" dirty="0">
                <a:latin typeface="+mn-ea"/>
              </a:rPr>
              <a:t>速度达到</a:t>
            </a:r>
            <a:r>
              <a:rPr lang="en-US" altLang="zh-CN" dirty="0">
                <a:latin typeface="+mn-ea"/>
              </a:rPr>
              <a:t>1.5 ml.kg</a:t>
            </a:r>
            <a:r>
              <a:rPr lang="en-US" altLang="zh-CN" baseline="30000" dirty="0">
                <a:latin typeface="+mn-ea"/>
              </a:rPr>
              <a:t>-1</a:t>
            </a:r>
            <a:r>
              <a:rPr lang="en-US" altLang="zh-CN" dirty="0">
                <a:latin typeface="+mn-ea"/>
              </a:rPr>
              <a:t>.min</a:t>
            </a:r>
            <a:r>
              <a:rPr lang="en-US" altLang="zh-CN" baseline="30000" dirty="0">
                <a:latin typeface="+mn-ea"/>
              </a:rPr>
              <a:t>-1</a:t>
            </a:r>
            <a:r>
              <a:rPr lang="zh-CN" altLang="en-US" dirty="0">
                <a:latin typeface="+mn-ea"/>
              </a:rPr>
              <a:t>超过</a:t>
            </a:r>
            <a:r>
              <a:rPr lang="en-US" altLang="zh-CN" dirty="0">
                <a:latin typeface="+mn-ea"/>
              </a:rPr>
              <a:t>20 min</a:t>
            </a:r>
            <a:r>
              <a:rPr lang="zh-CN" altLang="en-US" dirty="0">
                <a:latin typeface="+mn-ea"/>
              </a:rPr>
              <a:t>。</a:t>
            </a:r>
            <a:endParaRPr lang="en-US" altLang="zh-CN" dirty="0">
              <a:latin typeface="+mn-ea"/>
            </a:endParaRPr>
          </a:p>
          <a:p>
            <a:pPr marL="0" indent="0">
              <a:lnSpc>
                <a:spcPct val="170000"/>
              </a:lnSpc>
              <a:buNone/>
            </a:pPr>
            <a:r>
              <a:rPr lang="zh-CN" altLang="en-US" dirty="0">
                <a:latin typeface="+mn-ea"/>
              </a:rPr>
              <a:t>急性失血量达自身血容量的</a:t>
            </a:r>
            <a:r>
              <a:rPr lang="en-US" altLang="zh-CN" dirty="0">
                <a:latin typeface="+mn-ea"/>
              </a:rPr>
              <a:t>30</a:t>
            </a:r>
            <a:r>
              <a:rPr lang="zh-CN" altLang="en-US" dirty="0">
                <a:latin typeface="+mn-ea"/>
              </a:rPr>
              <a:t>％～</a:t>
            </a:r>
            <a:r>
              <a:rPr lang="en-US" altLang="zh-CN" dirty="0">
                <a:latin typeface="+mn-ea"/>
              </a:rPr>
              <a:t>50</a:t>
            </a:r>
            <a:r>
              <a:rPr lang="zh-CN" altLang="en-US" dirty="0">
                <a:latin typeface="+mn-ea"/>
              </a:rPr>
              <a:t>％时，往往需要大量输血。</a:t>
            </a:r>
            <a:endParaRPr lang="zh-CN" altLang="en-US" dirty="0">
              <a:latin typeface="+mn-ea"/>
            </a:endParaRPr>
          </a:p>
          <a:p>
            <a:pPr marL="0" indent="0">
              <a:lnSpc>
                <a:spcPct val="170000"/>
              </a:lnSpc>
              <a:buNone/>
            </a:pPr>
            <a:r>
              <a:rPr lang="zh-CN" altLang="en-US" dirty="0" smtClean="0">
                <a:latin typeface="+mn-ea"/>
              </a:rPr>
              <a:t>创伤后早期</a:t>
            </a:r>
            <a:r>
              <a:rPr lang="en-US" altLang="zh-CN" dirty="0" smtClean="0">
                <a:latin typeface="+mn-ea"/>
              </a:rPr>
              <a:t>(24h</a:t>
            </a:r>
            <a:r>
              <a:rPr lang="zh-CN" altLang="en-US" dirty="0" smtClean="0">
                <a:latin typeface="+mn-ea"/>
              </a:rPr>
              <a:t>内</a:t>
            </a:r>
            <a:r>
              <a:rPr lang="en-US" altLang="zh-CN" dirty="0" smtClean="0">
                <a:latin typeface="+mn-ea"/>
              </a:rPr>
              <a:t>)</a:t>
            </a:r>
            <a:r>
              <a:rPr lang="zh-CN" altLang="en-US" dirty="0" smtClean="0">
                <a:latin typeface="+mn-ea"/>
              </a:rPr>
              <a:t>死亡的患者中，</a:t>
            </a:r>
            <a:r>
              <a:rPr lang="en-US" altLang="zh-CN" dirty="0" smtClean="0">
                <a:latin typeface="+mn-ea"/>
              </a:rPr>
              <a:t>30</a:t>
            </a:r>
            <a:r>
              <a:rPr lang="zh-CN" altLang="en-US" dirty="0" smtClean="0">
                <a:latin typeface="+mn-ea"/>
              </a:rPr>
              <a:t>％～</a:t>
            </a:r>
            <a:r>
              <a:rPr lang="en-US" altLang="zh-CN" dirty="0" smtClean="0">
                <a:latin typeface="+mn-ea"/>
              </a:rPr>
              <a:t>40</a:t>
            </a:r>
            <a:r>
              <a:rPr lang="zh-CN" altLang="en-US" dirty="0" smtClean="0">
                <a:latin typeface="+mn-ea"/>
              </a:rPr>
              <a:t>％死于难以控制的出血。</a:t>
            </a:r>
            <a:endParaRPr lang="en-US" altLang="zh-CN" dirty="0" smtClean="0">
              <a:latin typeface="+mn-ea"/>
            </a:endParaRPr>
          </a:p>
          <a:p>
            <a:pPr marL="0" indent="0">
              <a:lnSpc>
                <a:spcPct val="170000"/>
              </a:lnSpc>
              <a:buNone/>
            </a:pPr>
            <a:endParaRPr lang="zh-CN" altLang="en-US" dirty="0">
              <a:latin typeface="+mn-ea"/>
            </a:endParaRPr>
          </a:p>
          <a:p>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620688"/>
            <a:ext cx="8229600" cy="636680"/>
          </a:xfrm>
        </p:spPr>
        <p:txBody>
          <a:bodyPr>
            <a:normAutofit/>
          </a:bodyPr>
          <a:lstStyle/>
          <a:p>
            <a:r>
              <a:rPr lang="en-US" altLang="zh-CN" sz="3600" dirty="0" smtClean="0"/>
              <a:t>2</a:t>
            </a:r>
            <a:r>
              <a:rPr lang="zh-CN" altLang="en-US" sz="3600" dirty="0" smtClean="0"/>
              <a:t>、</a:t>
            </a:r>
            <a:r>
              <a:rPr lang="zh-CN" altLang="zh-CN" sz="3600" dirty="0" smtClean="0"/>
              <a:t>急性</a:t>
            </a:r>
            <a:r>
              <a:rPr lang="zh-CN" altLang="zh-CN" sz="3600" dirty="0"/>
              <a:t>大量</a:t>
            </a:r>
            <a:r>
              <a:rPr lang="zh-CN" altLang="zh-CN" sz="3600" dirty="0" smtClean="0"/>
              <a:t>失血</a:t>
            </a:r>
            <a:r>
              <a:rPr lang="zh-CN" altLang="en-US" sz="3600" dirty="0" smtClean="0"/>
              <a:t>的病理生理</a:t>
            </a:r>
            <a:endParaRPr lang="zh-CN" altLang="en-US" sz="3600" dirty="0"/>
          </a:p>
        </p:txBody>
      </p:sp>
      <p:sp>
        <p:nvSpPr>
          <p:cNvPr id="3" name="内容占位符 2"/>
          <p:cNvSpPr>
            <a:spLocks noGrp="1"/>
          </p:cNvSpPr>
          <p:nvPr>
            <p:ph idx="1"/>
          </p:nvPr>
        </p:nvSpPr>
        <p:spPr>
          <a:xfrm>
            <a:off x="457200" y="1412776"/>
            <a:ext cx="8229600" cy="5040560"/>
          </a:xfrm>
        </p:spPr>
        <p:txBody>
          <a:bodyPr>
            <a:normAutofit lnSpcReduction="10000"/>
          </a:bodyPr>
          <a:lstStyle/>
          <a:p>
            <a:pPr marL="0" indent="0">
              <a:lnSpc>
                <a:spcPct val="160000"/>
              </a:lnSpc>
              <a:buNone/>
            </a:pPr>
            <a:r>
              <a:rPr lang="zh-CN" altLang="en-US" dirty="0" smtClean="0">
                <a:latin typeface="+mn-ea"/>
              </a:rPr>
              <a:t>（</a:t>
            </a:r>
            <a:r>
              <a:rPr lang="en-US" altLang="zh-CN" dirty="0" smtClean="0">
                <a:latin typeface="+mn-ea"/>
              </a:rPr>
              <a:t>1</a:t>
            </a:r>
            <a:r>
              <a:rPr lang="zh-CN" altLang="en-US" dirty="0" smtClean="0">
                <a:latin typeface="+mn-ea"/>
              </a:rPr>
              <a:t>）血</a:t>
            </a:r>
            <a:r>
              <a:rPr lang="zh-CN" altLang="en-US" dirty="0">
                <a:latin typeface="+mn-ea"/>
              </a:rPr>
              <a:t>流在器官之间重新</a:t>
            </a:r>
            <a:r>
              <a:rPr lang="zh-CN" altLang="en-US" dirty="0" smtClean="0">
                <a:latin typeface="+mn-ea"/>
              </a:rPr>
              <a:t>分布： 在</a:t>
            </a:r>
            <a:r>
              <a:rPr lang="zh-CN" altLang="en-US" dirty="0">
                <a:latin typeface="+mn-ea"/>
              </a:rPr>
              <a:t>失血</a:t>
            </a:r>
            <a:r>
              <a:rPr lang="en-US" altLang="zh-CN" dirty="0">
                <a:latin typeface="+mn-ea"/>
              </a:rPr>
              <a:t>30</a:t>
            </a:r>
            <a:r>
              <a:rPr lang="zh-CN" altLang="en-US" dirty="0">
                <a:latin typeface="+mn-ea"/>
              </a:rPr>
              <a:t>秒内既可出现交感神经系统兴奋，</a:t>
            </a:r>
            <a:r>
              <a:rPr lang="zh-CN" altLang="en-US" dirty="0" smtClean="0">
                <a:latin typeface="+mn-ea"/>
              </a:rPr>
              <a:t>引起大多数</a:t>
            </a:r>
            <a:r>
              <a:rPr lang="zh-CN" altLang="en-US" dirty="0">
                <a:latin typeface="+mn-ea"/>
              </a:rPr>
              <a:t>器官的阻力血管收缩，器官血流量重新分配</a:t>
            </a:r>
            <a:r>
              <a:rPr lang="en-US" altLang="zh-CN" dirty="0">
                <a:latin typeface="+mn-ea"/>
              </a:rPr>
              <a:t>,</a:t>
            </a:r>
            <a:r>
              <a:rPr lang="zh-CN" altLang="en-US" dirty="0">
                <a:latin typeface="+mn-ea"/>
              </a:rPr>
              <a:t>在心输出量减少的情况下仍能维持动脉血压接近正常并保持脑和心脏的</a:t>
            </a:r>
            <a:r>
              <a:rPr lang="zh-CN" altLang="en-US" dirty="0" smtClean="0">
                <a:latin typeface="+mn-ea"/>
              </a:rPr>
              <a:t>供血，但</a:t>
            </a:r>
            <a:r>
              <a:rPr lang="zh-CN" altLang="en-US" dirty="0">
                <a:latin typeface="+mn-ea"/>
              </a:rPr>
              <a:t>肾脏缺血时间过长可致急性</a:t>
            </a:r>
            <a:r>
              <a:rPr lang="zh-CN" altLang="en-US" dirty="0" smtClean="0">
                <a:latin typeface="+mn-ea"/>
              </a:rPr>
              <a:t>肾衰。</a:t>
            </a:r>
            <a:endParaRPr lang="en-US" altLang="zh-CN" dirty="0" smtClean="0">
              <a:latin typeface="+mn-ea"/>
            </a:endParaRPr>
          </a:p>
          <a:p>
            <a:pPr marL="0" indent="0">
              <a:lnSpc>
                <a:spcPct val="160000"/>
              </a:lnSpc>
              <a:buNone/>
            </a:pPr>
            <a:r>
              <a:rPr lang="zh-CN" altLang="en-US" dirty="0" smtClean="0">
                <a:latin typeface="+mn-ea"/>
              </a:rPr>
              <a:t>（</a:t>
            </a:r>
            <a:r>
              <a:rPr lang="en-US" altLang="zh-CN" dirty="0" smtClean="0">
                <a:latin typeface="+mn-ea"/>
              </a:rPr>
              <a:t>2</a:t>
            </a:r>
            <a:r>
              <a:rPr lang="zh-CN" altLang="en-US" dirty="0" smtClean="0">
                <a:latin typeface="+mn-ea"/>
              </a:rPr>
              <a:t>）</a:t>
            </a:r>
            <a:r>
              <a:rPr lang="zh-CN" altLang="zh-CN" dirty="0" smtClean="0">
                <a:latin typeface="+mn-ea"/>
              </a:rPr>
              <a:t>体液</a:t>
            </a:r>
            <a:r>
              <a:rPr lang="zh-CN" altLang="zh-CN" dirty="0">
                <a:latin typeface="+mn-ea"/>
              </a:rPr>
              <a:t>转移：组织间液迅速向血管内</a:t>
            </a:r>
            <a:r>
              <a:rPr lang="zh-CN" altLang="zh-CN" dirty="0" smtClean="0">
                <a:latin typeface="+mn-ea"/>
              </a:rPr>
              <a:t>转移</a:t>
            </a:r>
            <a:r>
              <a:rPr lang="zh-CN" altLang="en-US" dirty="0" smtClean="0">
                <a:latin typeface="+mn-ea"/>
              </a:rPr>
              <a:t>，</a:t>
            </a:r>
            <a:r>
              <a:rPr lang="zh-CN" altLang="zh-CN" dirty="0" smtClean="0">
                <a:latin typeface="+mn-ea"/>
              </a:rPr>
              <a:t>失血</a:t>
            </a:r>
            <a:r>
              <a:rPr lang="en-US" altLang="zh-CN" dirty="0">
                <a:latin typeface="+mn-ea"/>
              </a:rPr>
              <a:t>1000ml</a:t>
            </a:r>
            <a:r>
              <a:rPr lang="zh-CN" altLang="zh-CN" dirty="0">
                <a:latin typeface="+mn-ea"/>
              </a:rPr>
              <a:t>，最初达</a:t>
            </a:r>
            <a:r>
              <a:rPr lang="en-US" altLang="zh-CN" dirty="0">
                <a:latin typeface="+mn-ea"/>
              </a:rPr>
              <a:t>120ml/h</a:t>
            </a:r>
            <a:r>
              <a:rPr lang="zh-CN" altLang="zh-CN" dirty="0">
                <a:latin typeface="+mn-ea"/>
              </a:rPr>
              <a:t>，逐渐减慢</a:t>
            </a:r>
            <a:r>
              <a:rPr lang="zh-CN" altLang="zh-CN" dirty="0" smtClean="0">
                <a:latin typeface="+mn-ea"/>
              </a:rPr>
              <a:t>；失血</a:t>
            </a:r>
            <a:r>
              <a:rPr lang="en-US" altLang="zh-CN" dirty="0">
                <a:latin typeface="+mn-ea"/>
              </a:rPr>
              <a:t>2000ml</a:t>
            </a:r>
            <a:r>
              <a:rPr lang="zh-CN" altLang="zh-CN" dirty="0">
                <a:latin typeface="+mn-ea"/>
              </a:rPr>
              <a:t>，第</a:t>
            </a:r>
            <a:r>
              <a:rPr lang="en-US" altLang="zh-CN" dirty="0">
                <a:latin typeface="+mn-ea"/>
              </a:rPr>
              <a:t>1h 500-1000ml</a:t>
            </a:r>
            <a:r>
              <a:rPr lang="zh-CN" altLang="zh-CN" dirty="0" smtClean="0">
                <a:latin typeface="+mn-ea"/>
              </a:rPr>
              <a:t>，</a:t>
            </a:r>
            <a:r>
              <a:rPr lang="zh-CN" altLang="en-US" dirty="0" smtClean="0">
                <a:latin typeface="+mn-ea"/>
              </a:rPr>
              <a:t>同时</a:t>
            </a:r>
            <a:r>
              <a:rPr lang="zh-CN" altLang="zh-CN" dirty="0" smtClean="0">
                <a:latin typeface="+mn-ea"/>
              </a:rPr>
              <a:t>组织</a:t>
            </a:r>
            <a:r>
              <a:rPr lang="zh-CN" altLang="zh-CN" dirty="0">
                <a:latin typeface="+mn-ea"/>
              </a:rPr>
              <a:t>间液向细胞内</a:t>
            </a:r>
            <a:r>
              <a:rPr lang="zh-CN" altLang="zh-CN" dirty="0" smtClean="0">
                <a:latin typeface="+mn-ea"/>
              </a:rPr>
              <a:t>转移</a:t>
            </a:r>
            <a:r>
              <a:rPr lang="zh-CN" altLang="en-US" dirty="0" smtClean="0">
                <a:latin typeface="+mn-ea"/>
              </a:rPr>
              <a:t>。</a:t>
            </a:r>
            <a:endParaRPr lang="en-US" altLang="zh-CN" dirty="0">
              <a:latin typeface="+mn-ea"/>
            </a:endParaRPr>
          </a:p>
          <a:p>
            <a:pPr marL="0" indent="0">
              <a:buNone/>
            </a:pPr>
            <a:endParaRPr lang="zh-CN"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924712"/>
          </a:xfrm>
        </p:spPr>
        <p:txBody>
          <a:bodyPr>
            <a:normAutofit/>
          </a:bodyPr>
          <a:lstStyle/>
          <a:p>
            <a:r>
              <a:rPr lang="zh-CN" altLang="zh-CN" sz="3600" dirty="0"/>
              <a:t>急性大量失血</a:t>
            </a:r>
            <a:r>
              <a:rPr lang="zh-CN" altLang="en-US" sz="3600" dirty="0"/>
              <a:t>的病理生理</a:t>
            </a:r>
            <a:endParaRPr lang="zh-CN" altLang="en-US" sz="3600" dirty="0"/>
          </a:p>
        </p:txBody>
      </p:sp>
      <p:sp>
        <p:nvSpPr>
          <p:cNvPr id="3" name="内容占位符 2"/>
          <p:cNvSpPr>
            <a:spLocks noGrp="1"/>
          </p:cNvSpPr>
          <p:nvPr>
            <p:ph idx="1"/>
          </p:nvPr>
        </p:nvSpPr>
        <p:spPr/>
        <p:txBody>
          <a:bodyPr>
            <a:normAutofit lnSpcReduction="10000"/>
          </a:bodyPr>
          <a:lstStyle/>
          <a:p>
            <a:pPr marL="0" indent="0">
              <a:lnSpc>
                <a:spcPct val="150000"/>
              </a:lnSpc>
              <a:buNone/>
            </a:pPr>
            <a:r>
              <a:rPr lang="zh-CN" altLang="en-US" dirty="0" smtClean="0">
                <a:latin typeface="+mn-ea"/>
              </a:rPr>
              <a:t>（</a:t>
            </a:r>
            <a:r>
              <a:rPr lang="en-US" altLang="zh-CN" dirty="0" smtClean="0">
                <a:latin typeface="+mn-ea"/>
              </a:rPr>
              <a:t>3</a:t>
            </a:r>
            <a:r>
              <a:rPr lang="zh-CN" altLang="en-US" dirty="0" smtClean="0">
                <a:latin typeface="+mn-ea"/>
              </a:rPr>
              <a:t>）血浆蛋白质合成加快</a:t>
            </a:r>
            <a:endParaRPr lang="en-US" altLang="zh-CN" dirty="0" smtClean="0">
              <a:latin typeface="+mn-ea"/>
            </a:endParaRPr>
          </a:p>
          <a:p>
            <a:pPr marL="0" indent="0">
              <a:lnSpc>
                <a:spcPct val="150000"/>
              </a:lnSpc>
              <a:buNone/>
            </a:pPr>
            <a:r>
              <a:rPr lang="zh-CN" altLang="en-US" dirty="0" smtClean="0">
                <a:latin typeface="+mn-ea"/>
              </a:rPr>
              <a:t>肝脏</a:t>
            </a:r>
            <a:r>
              <a:rPr lang="zh-CN" altLang="en-US" dirty="0">
                <a:latin typeface="+mn-ea"/>
              </a:rPr>
              <a:t>加速合成</a:t>
            </a:r>
            <a:r>
              <a:rPr lang="zh-CN" altLang="en-US" dirty="0" smtClean="0">
                <a:latin typeface="+mn-ea"/>
              </a:rPr>
              <a:t>，血浆</a:t>
            </a:r>
            <a:r>
              <a:rPr lang="zh-CN" altLang="en-US" dirty="0">
                <a:latin typeface="+mn-ea"/>
              </a:rPr>
              <a:t>蛋白在一天左右时间内逐步恢复</a:t>
            </a:r>
            <a:r>
              <a:rPr lang="zh-CN" altLang="en-US" dirty="0" smtClean="0">
                <a:latin typeface="+mn-ea"/>
              </a:rPr>
              <a:t>。</a:t>
            </a:r>
            <a:endParaRPr lang="en-US" altLang="zh-CN" dirty="0" smtClean="0">
              <a:latin typeface="+mn-ea"/>
            </a:endParaRPr>
          </a:p>
          <a:p>
            <a:pPr marL="0" indent="0">
              <a:lnSpc>
                <a:spcPct val="150000"/>
              </a:lnSpc>
              <a:buNone/>
            </a:pPr>
            <a:r>
              <a:rPr lang="zh-CN" altLang="en-US" dirty="0" smtClean="0">
                <a:latin typeface="+mn-ea"/>
              </a:rPr>
              <a:t>正常</a:t>
            </a:r>
            <a:r>
              <a:rPr lang="zh-CN" altLang="en-US" dirty="0">
                <a:latin typeface="+mn-ea"/>
              </a:rPr>
              <a:t>白蛋白合成</a:t>
            </a:r>
            <a:r>
              <a:rPr lang="en-US" altLang="zh-CN" dirty="0" smtClean="0">
                <a:latin typeface="+mn-ea"/>
              </a:rPr>
              <a:t>0.2g/kg .d</a:t>
            </a:r>
            <a:r>
              <a:rPr lang="zh-CN" altLang="en-US" dirty="0" smtClean="0">
                <a:latin typeface="+mn-ea"/>
              </a:rPr>
              <a:t>。</a:t>
            </a:r>
            <a:r>
              <a:rPr lang="en-US" altLang="zh-CN" dirty="0" smtClean="0">
                <a:latin typeface="+mn-ea"/>
              </a:rPr>
              <a:t>60</a:t>
            </a:r>
            <a:r>
              <a:rPr lang="zh-CN" altLang="en-US" dirty="0">
                <a:latin typeface="+mn-ea"/>
              </a:rPr>
              <a:t>公斤的人生成白蛋白</a:t>
            </a:r>
            <a:r>
              <a:rPr lang="en-US" altLang="zh-CN" dirty="0">
                <a:latin typeface="+mn-ea"/>
              </a:rPr>
              <a:t>12g/d,</a:t>
            </a:r>
            <a:r>
              <a:rPr lang="zh-CN" altLang="en-US" dirty="0">
                <a:latin typeface="+mn-ea"/>
              </a:rPr>
              <a:t>相对于</a:t>
            </a:r>
            <a:r>
              <a:rPr lang="en-US" altLang="zh-CN" dirty="0">
                <a:latin typeface="+mn-ea"/>
              </a:rPr>
              <a:t>600ml</a:t>
            </a:r>
            <a:r>
              <a:rPr lang="zh-CN" altLang="en-US" dirty="0">
                <a:latin typeface="+mn-ea"/>
              </a:rPr>
              <a:t>以上全血白蛋白的量，加上组织液返流</a:t>
            </a:r>
            <a:r>
              <a:rPr lang="zh-CN" altLang="en-US" dirty="0" smtClean="0">
                <a:latin typeface="+mn-ea"/>
              </a:rPr>
              <a:t>带入的</a:t>
            </a:r>
            <a:r>
              <a:rPr lang="zh-CN" altLang="en-US" dirty="0">
                <a:latin typeface="+mn-ea"/>
              </a:rPr>
              <a:t>白蛋白，一般失血所丢失的白蛋白可在数小时或当天补足。</a:t>
            </a:r>
            <a:br>
              <a:rPr lang="zh-CN" altLang="en-US" dirty="0">
                <a:latin typeface="+mn-ea"/>
              </a:rPr>
            </a:br>
            <a:r>
              <a:rPr lang="zh-CN" altLang="en-US" dirty="0" smtClean="0">
                <a:latin typeface="+mn-ea"/>
              </a:rPr>
              <a:t>（</a:t>
            </a:r>
            <a:r>
              <a:rPr lang="en-US" altLang="zh-CN" dirty="0" smtClean="0">
                <a:latin typeface="+mn-ea"/>
              </a:rPr>
              <a:t>4</a:t>
            </a:r>
            <a:r>
              <a:rPr lang="zh-CN" altLang="en-US" dirty="0" smtClean="0">
                <a:latin typeface="+mn-ea"/>
              </a:rPr>
              <a:t>）骨髓</a:t>
            </a:r>
            <a:r>
              <a:rPr lang="zh-CN" altLang="en-US" dirty="0">
                <a:latin typeface="+mn-ea"/>
              </a:rPr>
              <a:t>造血加速，红细胞在数周内恢复</a:t>
            </a:r>
            <a:r>
              <a:rPr lang="zh-CN" altLang="en-US" dirty="0" smtClean="0"/>
              <a:t>。</a:t>
            </a:r>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8229600" cy="1143000"/>
          </a:xfrm>
        </p:spPr>
        <p:txBody>
          <a:bodyPr/>
          <a:lstStyle/>
          <a:p>
            <a:r>
              <a:rPr lang="zh-CN" altLang="zh-CN" dirty="0"/>
              <a:t>急性大量失血</a:t>
            </a:r>
            <a:r>
              <a:rPr lang="zh-CN" altLang="en-US" dirty="0"/>
              <a:t>的病理生理</a:t>
            </a:r>
            <a:endParaRPr lang="zh-CN" altLang="en-US" dirty="0"/>
          </a:p>
        </p:txBody>
      </p:sp>
      <p:sp>
        <p:nvSpPr>
          <p:cNvPr id="3" name="内容占位符 2"/>
          <p:cNvSpPr>
            <a:spLocks noGrp="1"/>
          </p:cNvSpPr>
          <p:nvPr>
            <p:ph idx="1"/>
          </p:nvPr>
        </p:nvSpPr>
        <p:spPr>
          <a:xfrm>
            <a:off x="457200" y="1600200"/>
            <a:ext cx="8229600" cy="4853136"/>
          </a:xfrm>
        </p:spPr>
        <p:txBody>
          <a:bodyPr>
            <a:normAutofit fontScale="92500"/>
          </a:bodyPr>
          <a:lstStyle/>
          <a:p>
            <a:pPr marL="0" indent="0">
              <a:lnSpc>
                <a:spcPct val="150000"/>
              </a:lnSpc>
              <a:buNone/>
            </a:pPr>
            <a:r>
              <a:rPr lang="zh-CN" altLang="en-US" dirty="0" smtClean="0">
                <a:latin typeface="+mn-ea"/>
              </a:rPr>
              <a:t>（</a:t>
            </a:r>
            <a:r>
              <a:rPr lang="en-US" altLang="zh-CN" dirty="0" smtClean="0">
                <a:latin typeface="+mn-ea"/>
              </a:rPr>
              <a:t>5</a:t>
            </a:r>
            <a:r>
              <a:rPr lang="zh-CN" altLang="en-US" dirty="0" smtClean="0">
                <a:latin typeface="+mn-ea"/>
              </a:rPr>
              <a:t>）大出血</a:t>
            </a:r>
            <a:r>
              <a:rPr lang="zh-CN" altLang="en-US" dirty="0">
                <a:latin typeface="+mn-ea"/>
              </a:rPr>
              <a:t>时</a:t>
            </a:r>
            <a:r>
              <a:rPr lang="en-US" altLang="zh-CN" dirty="0">
                <a:latin typeface="+mn-ea"/>
              </a:rPr>
              <a:t>Hb</a:t>
            </a:r>
            <a:r>
              <a:rPr lang="zh-CN" altLang="en-US" dirty="0">
                <a:latin typeface="+mn-ea"/>
              </a:rPr>
              <a:t>水平下降不仅导致组织缺氧，还会增加出血危险，故合并有血小板减少时，</a:t>
            </a:r>
            <a:r>
              <a:rPr lang="en-US" altLang="zh-CN" dirty="0">
                <a:latin typeface="+mn-ea"/>
              </a:rPr>
              <a:t>Hb</a:t>
            </a:r>
            <a:r>
              <a:rPr lang="zh-CN" altLang="en-US" dirty="0">
                <a:latin typeface="+mn-ea"/>
              </a:rPr>
              <a:t>不能低于</a:t>
            </a:r>
            <a:r>
              <a:rPr lang="en-US" altLang="zh-CN" dirty="0">
                <a:latin typeface="+mn-ea"/>
              </a:rPr>
              <a:t>80g/L</a:t>
            </a:r>
            <a:r>
              <a:rPr lang="zh-CN" altLang="en-US" dirty="0">
                <a:latin typeface="+mn-ea"/>
              </a:rPr>
              <a:t>。因红细胞参与血凝块形成，足够的</a:t>
            </a:r>
            <a:r>
              <a:rPr lang="en-US" altLang="zh-CN" dirty="0">
                <a:latin typeface="+mn-ea"/>
              </a:rPr>
              <a:t>Hb</a:t>
            </a:r>
            <a:r>
              <a:rPr lang="zh-CN" altLang="en-US" dirty="0">
                <a:latin typeface="+mn-ea"/>
              </a:rPr>
              <a:t>是快速止血的前提，有利于止血的最佳</a:t>
            </a:r>
            <a:r>
              <a:rPr lang="en-US" altLang="zh-CN" dirty="0">
                <a:latin typeface="+mn-ea"/>
              </a:rPr>
              <a:t>Hb</a:t>
            </a:r>
            <a:r>
              <a:rPr lang="zh-CN" altLang="en-US" dirty="0">
                <a:latin typeface="+mn-ea"/>
              </a:rPr>
              <a:t>浓度高于输送氧气的临界浓度。</a:t>
            </a:r>
            <a:endParaRPr lang="en-US" altLang="zh-CN" dirty="0">
              <a:latin typeface="+mn-ea"/>
            </a:endParaRPr>
          </a:p>
          <a:p>
            <a:pPr marL="0" indent="0">
              <a:lnSpc>
                <a:spcPct val="150000"/>
              </a:lnSpc>
              <a:buNone/>
            </a:pPr>
            <a:r>
              <a:rPr lang="zh-CN" altLang="en-US" dirty="0" smtClean="0">
                <a:latin typeface="+mn-ea"/>
              </a:rPr>
              <a:t>（</a:t>
            </a:r>
            <a:r>
              <a:rPr lang="en-US" altLang="zh-CN" dirty="0" smtClean="0">
                <a:latin typeface="+mn-ea"/>
              </a:rPr>
              <a:t>6</a:t>
            </a:r>
            <a:r>
              <a:rPr lang="zh-CN" altLang="en-US" dirty="0">
                <a:latin typeface="+mn-ea"/>
              </a:rPr>
              <a:t>）大量失血时常伴有凝血功能障碍</a:t>
            </a:r>
            <a:r>
              <a:rPr lang="zh-CN" altLang="en-US" dirty="0" smtClean="0">
                <a:latin typeface="+mn-ea"/>
              </a:rPr>
              <a:t>，如</a:t>
            </a:r>
            <a:r>
              <a:rPr lang="zh-CN" altLang="zh-CN" dirty="0" smtClean="0">
                <a:latin typeface="+mn-ea"/>
              </a:rPr>
              <a:t>失血</a:t>
            </a:r>
            <a:r>
              <a:rPr lang="zh-CN" altLang="zh-CN" dirty="0">
                <a:latin typeface="+mn-ea"/>
              </a:rPr>
              <a:t>不能有效控制，失血性低血容量休克在</a:t>
            </a:r>
            <a:r>
              <a:rPr lang="en-US" altLang="zh-CN" dirty="0">
                <a:latin typeface="+mn-ea"/>
              </a:rPr>
              <a:t>30min</a:t>
            </a:r>
            <a:r>
              <a:rPr lang="zh-CN" altLang="zh-CN" dirty="0">
                <a:latin typeface="+mn-ea"/>
              </a:rPr>
              <a:t>不能有效纠正，极易发生</a:t>
            </a:r>
            <a:r>
              <a:rPr lang="en-US" altLang="zh-CN" dirty="0">
                <a:latin typeface="+mn-ea"/>
              </a:rPr>
              <a:t>DIC</a:t>
            </a:r>
            <a:r>
              <a:rPr lang="zh-CN" altLang="zh-CN" dirty="0">
                <a:latin typeface="+mn-ea"/>
              </a:rPr>
              <a:t>和多器官功能衰竭</a:t>
            </a:r>
            <a:r>
              <a:rPr lang="zh-CN" altLang="zh-CN" dirty="0" smtClean="0">
                <a:latin typeface="+mn-ea"/>
              </a:rPr>
              <a:t>。</a:t>
            </a:r>
            <a:r>
              <a:rPr lang="zh-CN" altLang="en-US" dirty="0" smtClean="0">
                <a:latin typeface="+mn-ea"/>
              </a:rPr>
              <a:t>故在</a:t>
            </a:r>
            <a:r>
              <a:rPr lang="zh-CN" altLang="en-US" dirty="0">
                <a:latin typeface="+mn-ea"/>
              </a:rPr>
              <a:t>补充血容量的同时</a:t>
            </a:r>
            <a:r>
              <a:rPr lang="zh-CN" altLang="en-US" dirty="0" smtClean="0">
                <a:latin typeface="+mn-ea"/>
              </a:rPr>
              <a:t>应早期</a:t>
            </a:r>
            <a:r>
              <a:rPr lang="zh-CN" altLang="en-US" dirty="0">
                <a:latin typeface="+mn-ea"/>
              </a:rPr>
              <a:t>改善凝血功能障碍。</a:t>
            </a:r>
            <a:endParaRPr lang="en-US" altLang="zh-CN" dirty="0">
              <a:latin typeface="+mn-ea"/>
            </a:endParaRPr>
          </a:p>
          <a:p>
            <a:pPr marL="0" indent="0">
              <a:lnSpc>
                <a:spcPct val="150000"/>
              </a:lnSpc>
              <a:buNone/>
            </a:pPr>
            <a:endParaRPr lang="zh-CN" altLang="en-US" dirty="0">
              <a:latin typeface="+mn-ea"/>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3789040"/>
            <a:ext cx="6048672" cy="646331"/>
          </a:xfrm>
          <a:prstGeom prst="rect">
            <a:avLst/>
          </a:prstGeom>
          <a:noFill/>
        </p:spPr>
        <p:txBody>
          <a:bodyPr wrap="square" rtlCol="0">
            <a:spAutoFit/>
          </a:bodyPr>
          <a:lstStyle/>
          <a:p>
            <a:endParaRPr lang="en-US" altLang="zh-CN" dirty="0" smtClean="0"/>
          </a:p>
          <a:p>
            <a:endParaRPr lang="zh-CN" altLang="en-US" dirty="0"/>
          </a:p>
        </p:txBody>
      </p:sp>
      <p:sp>
        <p:nvSpPr>
          <p:cNvPr id="5" name="标题 4"/>
          <p:cNvSpPr>
            <a:spLocks noGrp="1"/>
          </p:cNvSpPr>
          <p:nvPr>
            <p:ph type="title"/>
          </p:nvPr>
        </p:nvSpPr>
        <p:spPr>
          <a:xfrm>
            <a:off x="457200" y="704088"/>
            <a:ext cx="8229600" cy="636680"/>
          </a:xfrm>
        </p:spPr>
        <p:txBody>
          <a:bodyPr>
            <a:normAutofit/>
          </a:bodyPr>
          <a:lstStyle/>
          <a:p>
            <a:r>
              <a:rPr lang="zh-CN" altLang="en-US" sz="3200" dirty="0" smtClean="0"/>
              <a:t>急性失血时失血量与临床表现的关系</a:t>
            </a:r>
            <a:endParaRPr lang="zh-CN" altLang="en-US" sz="3200" dirty="0"/>
          </a:p>
        </p:txBody>
      </p:sp>
      <p:sp>
        <p:nvSpPr>
          <p:cNvPr id="6" name="内容占位符 5"/>
          <p:cNvSpPr>
            <a:spLocks noGrp="1"/>
          </p:cNvSpPr>
          <p:nvPr>
            <p:ph idx="1"/>
          </p:nvPr>
        </p:nvSpPr>
        <p:spPr>
          <a:xfrm>
            <a:off x="457200" y="1600200"/>
            <a:ext cx="8229600" cy="4781128"/>
          </a:xfrm>
        </p:spPr>
        <p:txBody>
          <a:bodyPr>
            <a:normAutofit/>
          </a:bodyPr>
          <a:lstStyle/>
          <a:p>
            <a:pPr marL="0" indent="0">
              <a:lnSpc>
                <a:spcPct val="150000"/>
              </a:lnSpc>
              <a:buNone/>
            </a:pPr>
            <a:r>
              <a:rPr lang="zh-CN" altLang="en-US" dirty="0">
                <a:latin typeface="+mn-ea"/>
              </a:rPr>
              <a:t>正常成人血容量为</a:t>
            </a:r>
            <a:r>
              <a:rPr lang="en-US" altLang="zh-CN" dirty="0">
                <a:latin typeface="+mn-ea"/>
              </a:rPr>
              <a:t>70-75ml/kg</a:t>
            </a:r>
            <a:endParaRPr lang="en-US" altLang="zh-CN" dirty="0">
              <a:latin typeface="+mn-ea"/>
            </a:endParaRPr>
          </a:p>
          <a:p>
            <a:pPr marL="0" indent="0">
              <a:lnSpc>
                <a:spcPct val="150000"/>
              </a:lnSpc>
              <a:buNone/>
            </a:pPr>
            <a:r>
              <a:rPr lang="en-US" altLang="zh-CN" dirty="0">
                <a:latin typeface="+mn-ea"/>
              </a:rPr>
              <a:t>70kg</a:t>
            </a:r>
            <a:r>
              <a:rPr lang="zh-CN" altLang="en-US" dirty="0">
                <a:latin typeface="+mn-ea"/>
              </a:rPr>
              <a:t>男性血容量为</a:t>
            </a:r>
            <a:r>
              <a:rPr lang="en-US" altLang="zh-CN" dirty="0">
                <a:latin typeface="+mn-ea"/>
              </a:rPr>
              <a:t>5000ml</a:t>
            </a:r>
            <a:endParaRPr lang="en-US" altLang="zh-CN" dirty="0">
              <a:latin typeface="+mn-ea"/>
            </a:endParaRPr>
          </a:p>
          <a:p>
            <a:pPr marL="0" indent="0">
              <a:lnSpc>
                <a:spcPct val="150000"/>
              </a:lnSpc>
              <a:buNone/>
            </a:pPr>
            <a:r>
              <a:rPr lang="zh-CN" altLang="en-US" dirty="0">
                <a:latin typeface="+mn-ea"/>
              </a:rPr>
              <a:t>失血量＜</a:t>
            </a:r>
            <a:r>
              <a:rPr lang="en-US" altLang="zh-CN" dirty="0">
                <a:latin typeface="+mn-ea"/>
              </a:rPr>
              <a:t>15%</a:t>
            </a:r>
            <a:r>
              <a:rPr lang="zh-CN" altLang="en-US" dirty="0">
                <a:latin typeface="+mn-ea"/>
              </a:rPr>
              <a:t>血容量：心率增加，无休克症状</a:t>
            </a:r>
            <a:endParaRPr lang="en-US" altLang="zh-CN" dirty="0">
              <a:latin typeface="+mn-ea"/>
            </a:endParaRPr>
          </a:p>
          <a:p>
            <a:pPr marL="0" indent="0">
              <a:lnSpc>
                <a:spcPct val="150000"/>
              </a:lnSpc>
              <a:buNone/>
            </a:pPr>
            <a:r>
              <a:rPr lang="zh-CN" altLang="zh-CN" dirty="0">
                <a:latin typeface="+mn-ea"/>
              </a:rPr>
              <a:t>＞</a:t>
            </a:r>
            <a:r>
              <a:rPr lang="en-US" altLang="zh-CN" dirty="0">
                <a:latin typeface="+mn-ea"/>
              </a:rPr>
              <a:t>20% </a:t>
            </a:r>
            <a:r>
              <a:rPr lang="zh-CN" altLang="en-US" dirty="0">
                <a:latin typeface="+mn-ea"/>
              </a:rPr>
              <a:t>早期休克（</a:t>
            </a:r>
            <a:r>
              <a:rPr lang="en-US" altLang="zh-CN" dirty="0">
                <a:latin typeface="+mn-ea"/>
              </a:rPr>
              <a:t>1000-1200ml</a:t>
            </a:r>
            <a:r>
              <a:rPr lang="zh-CN" altLang="en-US" dirty="0">
                <a:latin typeface="+mn-ea"/>
              </a:rPr>
              <a:t>）</a:t>
            </a:r>
            <a:endParaRPr lang="en-US" altLang="zh-CN" dirty="0">
              <a:latin typeface="+mn-ea"/>
            </a:endParaRPr>
          </a:p>
          <a:p>
            <a:pPr marL="0" indent="0">
              <a:lnSpc>
                <a:spcPct val="150000"/>
              </a:lnSpc>
              <a:buNone/>
            </a:pPr>
            <a:r>
              <a:rPr lang="zh-CN" altLang="zh-CN" dirty="0">
                <a:latin typeface="+mn-ea"/>
              </a:rPr>
              <a:t>＞</a:t>
            </a:r>
            <a:r>
              <a:rPr lang="en-US" altLang="zh-CN" dirty="0">
                <a:latin typeface="+mn-ea"/>
              </a:rPr>
              <a:t>30% </a:t>
            </a:r>
            <a:r>
              <a:rPr lang="zh-CN" altLang="en-US" dirty="0">
                <a:latin typeface="+mn-ea"/>
              </a:rPr>
              <a:t>明显休克（</a:t>
            </a:r>
            <a:r>
              <a:rPr lang="en-US" altLang="zh-CN" dirty="0">
                <a:latin typeface="+mn-ea"/>
              </a:rPr>
              <a:t>1500-1800ml</a:t>
            </a:r>
            <a:r>
              <a:rPr lang="zh-CN" altLang="en-US" dirty="0">
                <a:latin typeface="+mn-ea"/>
              </a:rPr>
              <a:t>）</a:t>
            </a:r>
            <a:endParaRPr lang="en-US" altLang="zh-CN" dirty="0">
              <a:latin typeface="+mn-ea"/>
            </a:endParaRPr>
          </a:p>
          <a:p>
            <a:pPr marL="0" indent="0">
              <a:lnSpc>
                <a:spcPct val="150000"/>
              </a:lnSpc>
              <a:buNone/>
            </a:pPr>
            <a:r>
              <a:rPr lang="zh-CN" altLang="zh-CN" dirty="0">
                <a:latin typeface="+mn-ea"/>
              </a:rPr>
              <a:t>＞</a:t>
            </a:r>
            <a:r>
              <a:rPr lang="en-US" altLang="zh-CN" dirty="0">
                <a:latin typeface="+mn-ea"/>
              </a:rPr>
              <a:t>40% </a:t>
            </a:r>
            <a:r>
              <a:rPr lang="zh-CN" altLang="en-US" dirty="0">
                <a:latin typeface="+mn-ea"/>
              </a:rPr>
              <a:t>严重休克（</a:t>
            </a:r>
            <a:r>
              <a:rPr lang="en-US" altLang="zh-CN" dirty="0">
                <a:latin typeface="+mn-ea"/>
              </a:rPr>
              <a:t>2000-2400ml</a:t>
            </a:r>
            <a:r>
              <a:rPr lang="zh-CN" altLang="en-US" dirty="0">
                <a:latin typeface="+mn-ea"/>
              </a:rPr>
              <a:t>）</a:t>
            </a:r>
            <a:endParaRPr lang="en-US" altLang="zh-CN" dirty="0">
              <a:latin typeface="+mn-ea"/>
            </a:endParaRPr>
          </a:p>
          <a:p>
            <a:endParaRPr lang="zh-CN"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708688"/>
          </a:xfrm>
        </p:spPr>
        <p:txBody>
          <a:bodyPr>
            <a:normAutofit fontScale="90000"/>
          </a:bodyPr>
          <a:lstStyle/>
          <a:p>
            <a:r>
              <a:rPr lang="zh-CN" altLang="en-US" dirty="0" smtClean="0"/>
              <a:t>决定输血的指标</a:t>
            </a:r>
            <a:endParaRPr lang="zh-CN" altLang="en-US" dirty="0"/>
          </a:p>
        </p:txBody>
      </p:sp>
      <p:sp>
        <p:nvSpPr>
          <p:cNvPr id="3" name="内容占位符 2"/>
          <p:cNvSpPr>
            <a:spLocks noGrp="1"/>
          </p:cNvSpPr>
          <p:nvPr>
            <p:ph idx="1"/>
          </p:nvPr>
        </p:nvSpPr>
        <p:spPr>
          <a:xfrm>
            <a:off x="457200" y="1600200"/>
            <a:ext cx="8229600" cy="4925144"/>
          </a:xfrm>
        </p:spPr>
        <p:txBody>
          <a:bodyPr>
            <a:normAutofit fontScale="92500"/>
          </a:bodyPr>
          <a:lstStyle/>
          <a:p>
            <a:pPr marL="0" indent="0">
              <a:lnSpc>
                <a:spcPct val="160000"/>
              </a:lnSpc>
              <a:buNone/>
            </a:pPr>
            <a:r>
              <a:rPr lang="zh-CN" altLang="en-US" dirty="0" smtClean="0">
                <a:latin typeface="+mn-ea"/>
              </a:rPr>
              <a:t>急性</a:t>
            </a:r>
            <a:r>
              <a:rPr lang="zh-CN" altLang="en-US" dirty="0">
                <a:latin typeface="+mn-ea"/>
              </a:rPr>
              <a:t>大</a:t>
            </a:r>
            <a:r>
              <a:rPr lang="zh-CN" altLang="en-US" dirty="0" smtClean="0">
                <a:latin typeface="+mn-ea"/>
              </a:rPr>
              <a:t>失血</a:t>
            </a:r>
            <a:r>
              <a:rPr lang="zh-CN" altLang="en-US" dirty="0">
                <a:latin typeface="+mn-ea"/>
              </a:rPr>
              <a:t>时，</a:t>
            </a:r>
            <a:r>
              <a:rPr lang="en-US" altLang="zh-CN" dirty="0">
                <a:latin typeface="+mn-ea"/>
              </a:rPr>
              <a:t>Hb</a:t>
            </a:r>
            <a:r>
              <a:rPr lang="zh-CN" altLang="en-US" dirty="0">
                <a:latin typeface="+mn-ea"/>
              </a:rPr>
              <a:t>的指示能力差，不推荐以单次血红蛋白或红细胞压积或某个常规凝血指标作为独立的实验室指标来决定是否输血，应结合每个患者的失血速度、血容量、临床表现、贫血持续时间和程度以及心、肺功能而综合考虑</a:t>
            </a:r>
            <a:r>
              <a:rPr lang="zh-CN" altLang="en-US" dirty="0" smtClean="0">
                <a:latin typeface="+mn-ea"/>
              </a:rPr>
              <a:t>。</a:t>
            </a:r>
            <a:endParaRPr lang="en-US" altLang="zh-CN" dirty="0" smtClean="0">
              <a:latin typeface="+mn-ea"/>
            </a:endParaRPr>
          </a:p>
          <a:p>
            <a:pPr marL="0" indent="0">
              <a:lnSpc>
                <a:spcPct val="160000"/>
              </a:lnSpc>
              <a:buNone/>
            </a:pPr>
            <a:r>
              <a:rPr lang="zh-CN" altLang="en-US" dirty="0">
                <a:latin typeface="+mn-ea"/>
              </a:rPr>
              <a:t>青壮年、隐蔽性失血及产妇的失血量易被低估</a:t>
            </a:r>
            <a:r>
              <a:rPr lang="zh-CN" altLang="en-US" dirty="0" smtClean="0">
                <a:latin typeface="+mn-ea"/>
              </a:rPr>
              <a:t>；</a:t>
            </a:r>
            <a:endParaRPr lang="en-US" altLang="zh-CN" dirty="0" smtClean="0">
              <a:latin typeface="+mn-ea"/>
            </a:endParaRPr>
          </a:p>
          <a:p>
            <a:pPr marL="0" indent="0">
              <a:lnSpc>
                <a:spcPct val="160000"/>
              </a:lnSpc>
              <a:buNone/>
            </a:pPr>
            <a:r>
              <a:rPr lang="zh-CN" altLang="en-US" dirty="0" smtClean="0">
                <a:latin typeface="+mn-ea"/>
              </a:rPr>
              <a:t>失血量的估计：</a:t>
            </a:r>
            <a:r>
              <a:rPr lang="zh-CN" altLang="zh-CN" dirty="0" smtClean="0">
                <a:latin typeface="+mn-ea"/>
              </a:rPr>
              <a:t>血红蛋白</a:t>
            </a:r>
            <a:r>
              <a:rPr lang="zh-CN" altLang="zh-CN" dirty="0">
                <a:latin typeface="+mn-ea"/>
              </a:rPr>
              <a:t>每下降</a:t>
            </a:r>
            <a:r>
              <a:rPr lang="en-US" altLang="zh-CN" dirty="0">
                <a:latin typeface="+mn-ea"/>
              </a:rPr>
              <a:t>10g/L</a:t>
            </a:r>
            <a:r>
              <a:rPr lang="zh-CN" altLang="zh-CN" dirty="0">
                <a:latin typeface="+mn-ea"/>
              </a:rPr>
              <a:t>，失血约</a:t>
            </a:r>
            <a:r>
              <a:rPr lang="en-US" altLang="zh-CN" dirty="0">
                <a:latin typeface="+mn-ea"/>
              </a:rPr>
              <a:t>400-500ml</a:t>
            </a:r>
            <a:r>
              <a:rPr lang="zh-CN" altLang="zh-CN" dirty="0">
                <a:latin typeface="+mn-ea"/>
              </a:rPr>
              <a:t>，但出血早期，由于血液浓缩，血红蛋白常不能准确反应实际出血量。</a:t>
            </a:r>
            <a:endParaRPr lang="en-US" altLang="zh-CN" dirty="0">
              <a:latin typeface="+mn-ea"/>
            </a:endParaRPr>
          </a:p>
          <a:p>
            <a:endParaRPr lang="zh-CN"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492664"/>
          </a:xfrm>
        </p:spPr>
        <p:txBody>
          <a:bodyPr>
            <a:normAutofit fontScale="90000"/>
          </a:bodyPr>
          <a:lstStyle/>
          <a:p>
            <a:r>
              <a:rPr lang="en-US" altLang="zh-CN" sz="3600" dirty="0" smtClean="0">
                <a:latin typeface="+mn-ea"/>
                <a:ea typeface="+mn-ea"/>
              </a:rPr>
              <a:t>3</a:t>
            </a:r>
            <a:r>
              <a:rPr lang="zh-CN" altLang="en-US" sz="3600" dirty="0" smtClean="0">
                <a:latin typeface="+mn-ea"/>
                <a:ea typeface="+mn-ea"/>
              </a:rPr>
              <a:t>、大出血时输血临床实践</a:t>
            </a:r>
            <a:endParaRPr lang="zh-CN" altLang="en-US" sz="3600" dirty="0">
              <a:latin typeface="+mn-ea"/>
              <a:ea typeface="+mn-ea"/>
            </a:endParaRPr>
          </a:p>
        </p:txBody>
      </p:sp>
      <p:sp>
        <p:nvSpPr>
          <p:cNvPr id="3" name="内容占位符 2"/>
          <p:cNvSpPr>
            <a:spLocks noGrp="1"/>
          </p:cNvSpPr>
          <p:nvPr>
            <p:ph idx="1"/>
          </p:nvPr>
        </p:nvSpPr>
        <p:spPr>
          <a:xfrm>
            <a:off x="457200" y="1600200"/>
            <a:ext cx="8229600" cy="4925144"/>
          </a:xfrm>
        </p:spPr>
        <p:txBody>
          <a:bodyPr>
            <a:normAutofit fontScale="85000" lnSpcReduction="20000"/>
          </a:bodyPr>
          <a:lstStyle/>
          <a:p>
            <a:pPr marL="0" indent="0">
              <a:lnSpc>
                <a:spcPct val="160000"/>
              </a:lnSpc>
              <a:buNone/>
            </a:pPr>
            <a:r>
              <a:rPr lang="zh-CN" altLang="en-US" sz="3300" dirty="0" smtClean="0">
                <a:latin typeface="+mn-ea"/>
              </a:rPr>
              <a:t>（</a:t>
            </a:r>
            <a:r>
              <a:rPr lang="en-US" altLang="zh-CN" sz="3300" dirty="0" smtClean="0">
                <a:latin typeface="+mn-ea"/>
              </a:rPr>
              <a:t>1</a:t>
            </a:r>
            <a:r>
              <a:rPr lang="zh-CN" altLang="en-US" sz="3300" dirty="0" smtClean="0">
                <a:latin typeface="+mn-ea"/>
              </a:rPr>
              <a:t>）红细胞输注指征：</a:t>
            </a:r>
            <a:endParaRPr lang="en-US" altLang="zh-CN" sz="3300" dirty="0" smtClean="0">
              <a:latin typeface="+mn-ea"/>
            </a:endParaRPr>
          </a:p>
          <a:p>
            <a:pPr marL="0" indent="0">
              <a:lnSpc>
                <a:spcPct val="160000"/>
              </a:lnSpc>
              <a:buNone/>
            </a:pPr>
            <a:r>
              <a:rPr lang="en-US" altLang="zh-CN" dirty="0" smtClean="0">
                <a:latin typeface="宋体" panose="02010600030101010101" pitchFamily="2" charset="-122"/>
                <a:ea typeface="宋体" panose="02010600030101010101" pitchFamily="2" charset="-122"/>
              </a:rPr>
              <a:t>①</a:t>
            </a:r>
            <a:r>
              <a:rPr lang="zh-CN" altLang="en-US" dirty="0" smtClean="0">
                <a:latin typeface="+mn-ea"/>
              </a:rPr>
              <a:t>血流动力学</a:t>
            </a:r>
            <a:r>
              <a:rPr lang="zh-CN" altLang="en-US" dirty="0">
                <a:latin typeface="+mn-ea"/>
              </a:rPr>
              <a:t>不稳定和</a:t>
            </a:r>
            <a:r>
              <a:rPr lang="en-US" altLang="zh-CN" dirty="0">
                <a:latin typeface="+mn-ea"/>
              </a:rPr>
              <a:t>(</a:t>
            </a:r>
            <a:r>
              <a:rPr lang="zh-CN" altLang="en-US" dirty="0">
                <a:latin typeface="+mn-ea"/>
              </a:rPr>
              <a:t>或</a:t>
            </a:r>
            <a:r>
              <a:rPr lang="en-US" altLang="zh-CN" dirty="0">
                <a:latin typeface="+mn-ea"/>
              </a:rPr>
              <a:t>)</a:t>
            </a:r>
            <a:r>
              <a:rPr lang="zh-CN" altLang="en-US" dirty="0">
                <a:latin typeface="+mn-ea"/>
              </a:rPr>
              <a:t>组织氧供</a:t>
            </a:r>
            <a:r>
              <a:rPr lang="zh-CN" altLang="en-US" dirty="0" smtClean="0">
                <a:latin typeface="+mn-ea"/>
              </a:rPr>
              <a:t>不足；</a:t>
            </a:r>
            <a:endParaRPr lang="en-US" altLang="zh-CN" dirty="0" smtClean="0">
              <a:latin typeface="+mn-ea"/>
            </a:endParaRPr>
          </a:p>
          <a:p>
            <a:pPr marL="0" indent="0">
              <a:lnSpc>
                <a:spcPct val="160000"/>
              </a:lnSpc>
              <a:buNone/>
            </a:pPr>
            <a:r>
              <a:rPr lang="en-US" altLang="zh-CN" dirty="0" smtClean="0">
                <a:latin typeface="+mn-ea"/>
              </a:rPr>
              <a:t>②</a:t>
            </a:r>
            <a:r>
              <a:rPr lang="zh-CN" altLang="en-US" dirty="0" smtClean="0">
                <a:latin typeface="+mn-ea"/>
              </a:rPr>
              <a:t>患者存在</a:t>
            </a:r>
            <a:r>
              <a:rPr lang="zh-CN" altLang="en-US" dirty="0">
                <a:latin typeface="+mn-ea"/>
              </a:rPr>
              <a:t>胸痛、体位性低血压、心动过速且输液无效或伴有充血性心功能衰竭</a:t>
            </a:r>
            <a:r>
              <a:rPr lang="zh-CN" altLang="en-US" dirty="0" smtClean="0">
                <a:latin typeface="+mn-ea"/>
              </a:rPr>
              <a:t>症状且</a:t>
            </a:r>
            <a:r>
              <a:rPr lang="en-US" altLang="zh-CN" dirty="0" smtClean="0">
                <a:latin typeface="+mn-ea"/>
              </a:rPr>
              <a:t>Hb</a:t>
            </a:r>
            <a:r>
              <a:rPr lang="en-US" altLang="zh-CN" dirty="0">
                <a:latin typeface="+mn-ea"/>
              </a:rPr>
              <a:t>≤80 g</a:t>
            </a:r>
            <a:r>
              <a:rPr lang="zh-CN" altLang="en-US" dirty="0">
                <a:latin typeface="+mn-ea"/>
              </a:rPr>
              <a:t>／</a:t>
            </a:r>
            <a:r>
              <a:rPr lang="en-US" altLang="zh-CN" dirty="0" smtClean="0">
                <a:latin typeface="+mn-ea"/>
              </a:rPr>
              <a:t>L</a:t>
            </a:r>
            <a:r>
              <a:rPr lang="zh-CN" altLang="en-US" dirty="0" smtClean="0">
                <a:latin typeface="+mn-ea"/>
              </a:rPr>
              <a:t>；</a:t>
            </a:r>
            <a:endParaRPr lang="en-US" altLang="zh-CN" dirty="0">
              <a:latin typeface="+mn-ea"/>
            </a:endParaRPr>
          </a:p>
          <a:p>
            <a:pPr marL="0" indent="0">
              <a:lnSpc>
                <a:spcPct val="160000"/>
              </a:lnSpc>
              <a:buNone/>
            </a:pPr>
            <a:r>
              <a:rPr lang="en-US" altLang="zh-CN" dirty="0" smtClean="0">
                <a:latin typeface="+mn-ea"/>
              </a:rPr>
              <a:t>③</a:t>
            </a:r>
            <a:r>
              <a:rPr lang="zh-CN" altLang="en-US" dirty="0" smtClean="0">
                <a:latin typeface="+mn-ea"/>
              </a:rPr>
              <a:t>合并</a:t>
            </a:r>
            <a:r>
              <a:rPr lang="zh-CN" altLang="en-US" dirty="0">
                <a:latin typeface="+mn-ea"/>
              </a:rPr>
              <a:t>严重心血管疾病的创伤</a:t>
            </a:r>
            <a:r>
              <a:rPr lang="zh-CN" altLang="en-US" dirty="0" smtClean="0">
                <a:latin typeface="+mn-ea"/>
              </a:rPr>
              <a:t>患者</a:t>
            </a:r>
            <a:r>
              <a:rPr lang="en-US" altLang="zh-CN" dirty="0" smtClean="0">
                <a:latin typeface="+mn-ea"/>
              </a:rPr>
              <a:t>Hb&lt;100 </a:t>
            </a:r>
            <a:r>
              <a:rPr lang="en-US" altLang="zh-CN" dirty="0">
                <a:latin typeface="+mn-ea"/>
              </a:rPr>
              <a:t>g</a:t>
            </a:r>
            <a:r>
              <a:rPr lang="zh-CN" altLang="en-US" dirty="0">
                <a:latin typeface="+mn-ea"/>
              </a:rPr>
              <a:t>／</a:t>
            </a:r>
            <a:r>
              <a:rPr lang="en-US" altLang="zh-CN" dirty="0" smtClean="0">
                <a:latin typeface="+mn-ea"/>
              </a:rPr>
              <a:t>L</a:t>
            </a:r>
            <a:r>
              <a:rPr lang="zh-CN" altLang="en-US" dirty="0" smtClean="0">
                <a:latin typeface="+mn-ea"/>
              </a:rPr>
              <a:t>；</a:t>
            </a:r>
            <a:endParaRPr lang="en-US" altLang="zh-CN" dirty="0">
              <a:latin typeface="+mn-ea"/>
            </a:endParaRPr>
          </a:p>
          <a:p>
            <a:pPr marL="0" indent="0">
              <a:lnSpc>
                <a:spcPct val="160000"/>
              </a:lnSpc>
              <a:buNone/>
            </a:pPr>
            <a:r>
              <a:rPr lang="en-US" altLang="zh-CN" dirty="0" smtClean="0">
                <a:latin typeface="宋体" panose="02010600030101010101" pitchFamily="2" charset="-122"/>
                <a:ea typeface="宋体" panose="02010600030101010101" pitchFamily="2" charset="-122"/>
              </a:rPr>
              <a:t>④</a:t>
            </a:r>
            <a:r>
              <a:rPr lang="zh-CN" altLang="en-US" dirty="0" smtClean="0">
                <a:latin typeface="+mn-ea"/>
              </a:rPr>
              <a:t>中</a:t>
            </a:r>
            <a:r>
              <a:rPr lang="zh-CN" altLang="en-US" dirty="0">
                <a:latin typeface="+mn-ea"/>
              </a:rPr>
              <a:t>度和重度颅脑损伤患者，</a:t>
            </a:r>
            <a:r>
              <a:rPr lang="en-US" altLang="zh-CN" dirty="0">
                <a:latin typeface="+mn-ea"/>
              </a:rPr>
              <a:t>Hb&lt;100 g</a:t>
            </a:r>
            <a:r>
              <a:rPr lang="zh-CN" altLang="en-US" dirty="0">
                <a:latin typeface="+mn-ea"/>
              </a:rPr>
              <a:t>／</a:t>
            </a:r>
            <a:r>
              <a:rPr lang="en-US" altLang="zh-CN" dirty="0" smtClean="0">
                <a:latin typeface="+mn-ea"/>
              </a:rPr>
              <a:t>L</a:t>
            </a:r>
            <a:r>
              <a:rPr lang="zh-CN" altLang="en-US" dirty="0" smtClean="0">
                <a:latin typeface="+mn-ea"/>
              </a:rPr>
              <a:t>；</a:t>
            </a:r>
            <a:endParaRPr lang="en-US" altLang="zh-CN" dirty="0">
              <a:latin typeface="+mn-ea"/>
            </a:endParaRPr>
          </a:p>
          <a:p>
            <a:pPr marL="0" indent="0">
              <a:lnSpc>
                <a:spcPct val="160000"/>
              </a:lnSpc>
              <a:buNone/>
            </a:pPr>
            <a:r>
              <a:rPr lang="zh-CN" altLang="en-US" dirty="0" smtClean="0">
                <a:latin typeface="+mn-ea"/>
              </a:rPr>
              <a:t>推荐</a:t>
            </a:r>
            <a:r>
              <a:rPr lang="zh-CN" altLang="en-US" dirty="0">
                <a:latin typeface="+mn-ea"/>
              </a:rPr>
              <a:t>输注储存时间</a:t>
            </a:r>
            <a:r>
              <a:rPr lang="en-US" altLang="zh-CN" dirty="0">
                <a:latin typeface="+mn-ea"/>
              </a:rPr>
              <a:t>&lt;14 d</a:t>
            </a:r>
            <a:r>
              <a:rPr lang="zh-CN" altLang="en-US" dirty="0">
                <a:latin typeface="+mn-ea"/>
              </a:rPr>
              <a:t>的红细胞，以减少创伤性凝血病、急性肺损伤、感染、高钾血症及肾功能衰竭等并发症的发生</a:t>
            </a:r>
            <a:r>
              <a:rPr lang="zh-CN" altLang="en-US" dirty="0" smtClean="0">
                <a:latin typeface="+mn-ea"/>
              </a:rPr>
              <a:t>。</a:t>
            </a:r>
            <a:endParaRPr lang="en-US" altLang="zh-CN" dirty="0" smtClean="0">
              <a:latin typeface="+mn-ea"/>
            </a:endParaRPr>
          </a:p>
          <a:p>
            <a:pPr marL="0" indent="0">
              <a:lnSpc>
                <a:spcPct val="160000"/>
              </a:lnSpc>
              <a:buNone/>
            </a:pPr>
            <a:r>
              <a:rPr lang="zh-CN" altLang="en-US" dirty="0">
                <a:latin typeface="+mn-ea"/>
              </a:rPr>
              <a:t>储存</a:t>
            </a:r>
            <a:r>
              <a:rPr lang="en-US" altLang="zh-CN" dirty="0">
                <a:latin typeface="+mn-ea"/>
              </a:rPr>
              <a:t>3</a:t>
            </a:r>
            <a:r>
              <a:rPr lang="zh-CN" altLang="en-US" dirty="0">
                <a:latin typeface="+mn-ea"/>
              </a:rPr>
              <a:t>周的红细胞携氧量是新鲜血液的</a:t>
            </a:r>
            <a:r>
              <a:rPr lang="en-US" altLang="zh-CN" dirty="0">
                <a:latin typeface="+mn-ea"/>
              </a:rPr>
              <a:t>46</a:t>
            </a:r>
            <a:r>
              <a:rPr lang="zh-CN" altLang="en-US" dirty="0">
                <a:latin typeface="+mn-ea"/>
              </a:rPr>
              <a:t>％。</a:t>
            </a:r>
            <a:endParaRPr lang="en-US" altLang="zh-CN" dirty="0">
              <a:latin typeface="+mn-ea"/>
            </a:endParaRPr>
          </a:p>
          <a:p>
            <a:pPr marL="0" indent="0">
              <a:lnSpc>
                <a:spcPct val="160000"/>
              </a:lnSpc>
              <a:buNone/>
            </a:pPr>
            <a:endParaRPr lang="zh-CN" altLang="en-US" dirty="0">
              <a:latin typeface="+mn-ea"/>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normAutofit/>
          </a:bodyPr>
          <a:lstStyle/>
          <a:p>
            <a:r>
              <a:rPr lang="zh-CN" altLang="en-US" sz="3600" dirty="0"/>
              <a:t>大量输血</a:t>
            </a:r>
            <a:endParaRPr lang="zh-CN" altLang="en-US" sz="3600" dirty="0"/>
          </a:p>
        </p:txBody>
      </p:sp>
      <p:sp>
        <p:nvSpPr>
          <p:cNvPr id="3" name="内容占位符 2"/>
          <p:cNvSpPr>
            <a:spLocks noGrp="1"/>
          </p:cNvSpPr>
          <p:nvPr>
            <p:ph idx="1"/>
          </p:nvPr>
        </p:nvSpPr>
        <p:spPr>
          <a:xfrm>
            <a:off x="457200" y="1556792"/>
            <a:ext cx="8435280" cy="4968552"/>
          </a:xfrm>
        </p:spPr>
        <p:txBody>
          <a:bodyPr/>
          <a:lstStyle/>
          <a:p>
            <a:pPr marL="0" indent="0">
              <a:lnSpc>
                <a:spcPct val="150000"/>
              </a:lnSpc>
              <a:buNone/>
            </a:pPr>
            <a:r>
              <a:rPr lang="zh-CN" altLang="en-US" dirty="0" smtClean="0">
                <a:latin typeface="+mn-ea"/>
              </a:rPr>
              <a:t>符合下列之一</a:t>
            </a:r>
            <a:endParaRPr lang="en-US" altLang="zh-CN" dirty="0" smtClean="0">
              <a:latin typeface="+mn-ea"/>
            </a:endParaRPr>
          </a:p>
          <a:p>
            <a:pPr marL="0" indent="0">
              <a:lnSpc>
                <a:spcPct val="150000"/>
              </a:lnSpc>
              <a:buNone/>
            </a:pPr>
            <a:r>
              <a:rPr lang="zh-CN" altLang="zh-CN" dirty="0" smtClean="0">
                <a:latin typeface="+mn-ea"/>
              </a:rPr>
              <a:t>①</a:t>
            </a:r>
            <a:r>
              <a:rPr lang="en-US" altLang="zh-CN" dirty="0" smtClean="0">
                <a:latin typeface="+mn-ea"/>
              </a:rPr>
              <a:t>24h</a:t>
            </a:r>
            <a:r>
              <a:rPr lang="zh-CN" altLang="en-US" dirty="0">
                <a:latin typeface="+mn-ea"/>
              </a:rPr>
              <a:t>内给成年人输注超过</a:t>
            </a:r>
            <a:r>
              <a:rPr lang="en-US" altLang="zh-CN" dirty="0" smtClean="0">
                <a:latin typeface="+mn-ea"/>
              </a:rPr>
              <a:t>20u</a:t>
            </a:r>
            <a:r>
              <a:rPr lang="zh-CN" altLang="en-US" dirty="0">
                <a:latin typeface="+mn-ea"/>
              </a:rPr>
              <a:t>红细胞</a:t>
            </a:r>
            <a:r>
              <a:rPr lang="zh-CN" altLang="en-US" dirty="0" smtClean="0">
                <a:latin typeface="+mn-ea"/>
              </a:rPr>
              <a:t>；</a:t>
            </a:r>
            <a:endParaRPr lang="en-US" altLang="zh-CN" dirty="0" smtClean="0">
              <a:latin typeface="+mn-ea"/>
            </a:endParaRPr>
          </a:p>
          <a:p>
            <a:pPr marL="0" indent="0">
              <a:lnSpc>
                <a:spcPct val="150000"/>
              </a:lnSpc>
              <a:buNone/>
            </a:pPr>
            <a:r>
              <a:rPr lang="zh-CN" altLang="en-US" dirty="0" smtClean="0">
                <a:latin typeface="+mn-ea"/>
              </a:rPr>
              <a:t>②输</a:t>
            </a:r>
            <a:r>
              <a:rPr lang="zh-CN" altLang="en-US" dirty="0">
                <a:latin typeface="+mn-ea"/>
              </a:rPr>
              <a:t>注</a:t>
            </a:r>
            <a:r>
              <a:rPr lang="zh-CN" altLang="en-US" dirty="0" smtClean="0">
                <a:latin typeface="+mn-ea"/>
              </a:rPr>
              <a:t>血制品</a:t>
            </a:r>
            <a:r>
              <a:rPr lang="zh-CN" altLang="en-US" dirty="0">
                <a:latin typeface="+mn-ea"/>
              </a:rPr>
              <a:t>超过患者自身血容量的</a:t>
            </a:r>
            <a:r>
              <a:rPr lang="en-US" altLang="zh-CN" dirty="0">
                <a:latin typeface="+mn-ea"/>
              </a:rPr>
              <a:t>1</a:t>
            </a:r>
            <a:r>
              <a:rPr lang="zh-CN" altLang="en-US" dirty="0">
                <a:latin typeface="+mn-ea"/>
              </a:rPr>
              <a:t>～</a:t>
            </a:r>
            <a:r>
              <a:rPr lang="en-US" altLang="zh-CN" dirty="0">
                <a:latin typeface="+mn-ea"/>
              </a:rPr>
              <a:t>1.5</a:t>
            </a:r>
            <a:r>
              <a:rPr lang="zh-CN" altLang="en-US" dirty="0">
                <a:latin typeface="+mn-ea"/>
              </a:rPr>
              <a:t>倍</a:t>
            </a:r>
            <a:r>
              <a:rPr lang="zh-CN" altLang="en-US" dirty="0" smtClean="0">
                <a:latin typeface="+mn-ea"/>
              </a:rPr>
              <a:t>；</a:t>
            </a:r>
            <a:endParaRPr lang="en-US" altLang="zh-CN" dirty="0" smtClean="0">
              <a:latin typeface="+mn-ea"/>
            </a:endParaRPr>
          </a:p>
          <a:p>
            <a:pPr marL="0" indent="0">
              <a:lnSpc>
                <a:spcPct val="150000"/>
              </a:lnSpc>
              <a:buNone/>
            </a:pPr>
            <a:r>
              <a:rPr lang="zh-CN" altLang="en-US" dirty="0" smtClean="0">
                <a:latin typeface="+mn-ea"/>
              </a:rPr>
              <a:t>③</a:t>
            </a:r>
            <a:r>
              <a:rPr lang="en-US" altLang="zh-CN" dirty="0" smtClean="0">
                <a:latin typeface="+mn-ea"/>
              </a:rPr>
              <a:t>1 </a:t>
            </a:r>
            <a:r>
              <a:rPr lang="en-US" altLang="zh-CN" dirty="0">
                <a:latin typeface="+mn-ea"/>
              </a:rPr>
              <a:t>h</a:t>
            </a:r>
            <a:r>
              <a:rPr lang="zh-CN" altLang="en-US" dirty="0">
                <a:latin typeface="+mn-ea"/>
              </a:rPr>
              <a:t>内输注血液制品</a:t>
            </a:r>
            <a:r>
              <a:rPr lang="en-US" altLang="zh-CN" dirty="0">
                <a:latin typeface="+mn-ea"/>
              </a:rPr>
              <a:t>&gt;50</a:t>
            </a:r>
            <a:r>
              <a:rPr lang="zh-CN" altLang="en-US" dirty="0">
                <a:latin typeface="+mn-ea"/>
              </a:rPr>
              <a:t>％自身血容量</a:t>
            </a:r>
            <a:r>
              <a:rPr lang="zh-CN" altLang="en-US" dirty="0" smtClean="0">
                <a:latin typeface="+mn-ea"/>
              </a:rPr>
              <a:t>；</a:t>
            </a:r>
            <a:endParaRPr lang="en-US" altLang="zh-CN" dirty="0" smtClean="0">
              <a:latin typeface="+mn-ea"/>
            </a:endParaRPr>
          </a:p>
          <a:p>
            <a:pPr marL="0" indent="0">
              <a:lnSpc>
                <a:spcPct val="150000"/>
              </a:lnSpc>
              <a:buNone/>
            </a:pPr>
            <a:r>
              <a:rPr lang="zh-CN" altLang="en-US" dirty="0" smtClean="0">
                <a:latin typeface="+mn-ea"/>
              </a:rPr>
              <a:t>④输血</a:t>
            </a:r>
            <a:r>
              <a:rPr lang="zh-CN" altLang="en-US" dirty="0">
                <a:latin typeface="+mn-ea"/>
              </a:rPr>
              <a:t>速度</a:t>
            </a:r>
            <a:r>
              <a:rPr lang="en-US" altLang="zh-CN" dirty="0">
                <a:latin typeface="+mn-ea"/>
              </a:rPr>
              <a:t>&gt;1.5ml.kg</a:t>
            </a:r>
            <a:r>
              <a:rPr lang="en-US" altLang="zh-CN" baseline="30000" dirty="0">
                <a:latin typeface="+mn-ea"/>
              </a:rPr>
              <a:t>-1</a:t>
            </a:r>
            <a:r>
              <a:rPr lang="en-US" altLang="zh-CN" dirty="0">
                <a:latin typeface="+mn-ea"/>
              </a:rPr>
              <a:t>.min</a:t>
            </a:r>
            <a:r>
              <a:rPr lang="en-US" altLang="zh-CN" baseline="30000" dirty="0">
                <a:latin typeface="+mn-ea"/>
              </a:rPr>
              <a:t>-1</a:t>
            </a:r>
            <a:r>
              <a:rPr lang="zh-CN" altLang="en-US" dirty="0" smtClean="0">
                <a:latin typeface="+mn-ea"/>
              </a:rPr>
              <a:t>。</a:t>
            </a:r>
            <a:endParaRPr lang="en-US" altLang="zh-CN" dirty="0" smtClean="0">
              <a:latin typeface="+mn-ea"/>
            </a:endParaRPr>
          </a:p>
          <a:p>
            <a:endParaRPr lang="zh-CN"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340768"/>
            <a:ext cx="8892480" cy="4126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5536" y="5661248"/>
            <a:ext cx="8280920" cy="523220"/>
          </a:xfrm>
          <a:prstGeom prst="rect">
            <a:avLst/>
          </a:prstGeom>
          <a:noFill/>
        </p:spPr>
        <p:txBody>
          <a:bodyPr wrap="square" rtlCol="0">
            <a:spAutoFit/>
          </a:bodyPr>
          <a:lstStyle/>
          <a:p>
            <a:r>
              <a:rPr lang="zh-CN" altLang="en-US" sz="2800" dirty="0"/>
              <a:t>输注红细胞的同时输注血浆和</a:t>
            </a:r>
            <a:r>
              <a:rPr lang="zh-CN" altLang="en-US" sz="2800" dirty="0" smtClean="0"/>
              <a:t>血小板！</a:t>
            </a:r>
            <a:endParaRPr lang="zh-CN" altLang="en-US" sz="2800" dirty="0"/>
          </a:p>
        </p:txBody>
      </p:sp>
      <p:sp>
        <p:nvSpPr>
          <p:cNvPr id="4" name="TextBox 3"/>
          <p:cNvSpPr txBox="1"/>
          <p:nvPr/>
        </p:nvSpPr>
        <p:spPr>
          <a:xfrm>
            <a:off x="1548028" y="594266"/>
            <a:ext cx="5976664" cy="523220"/>
          </a:xfrm>
          <a:prstGeom prst="rect">
            <a:avLst/>
          </a:prstGeom>
          <a:noFill/>
        </p:spPr>
        <p:txBody>
          <a:bodyPr wrap="square" rtlCol="0">
            <a:spAutoFit/>
          </a:bodyPr>
          <a:lstStyle/>
          <a:p>
            <a:r>
              <a:rPr lang="en-US" altLang="zh-CN" sz="2800" dirty="0" smtClean="0">
                <a:latin typeface="+mn-ea"/>
              </a:rPr>
              <a:t>(2)</a:t>
            </a:r>
            <a:r>
              <a:rPr lang="zh-CN" altLang="en-US" sz="2800" dirty="0" smtClean="0">
                <a:latin typeface="+mn-ea"/>
              </a:rPr>
              <a:t>注意早期</a:t>
            </a:r>
            <a:r>
              <a:rPr lang="zh-CN" altLang="en-US" sz="2800" dirty="0">
                <a:latin typeface="+mn-ea"/>
              </a:rPr>
              <a:t>改善凝血功能</a:t>
            </a:r>
            <a:r>
              <a:rPr lang="zh-CN" altLang="en-US" sz="2800" dirty="0" smtClean="0">
                <a:latin typeface="+mn-ea"/>
              </a:rPr>
              <a:t>障碍</a:t>
            </a:r>
            <a:endParaRPr lang="zh-CN" altLang="en-US" sz="2800" dirty="0">
              <a:latin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a:xfrm>
            <a:off x="1619250" y="260350"/>
            <a:ext cx="4321175" cy="1081088"/>
          </a:xfrm>
        </p:spPr>
        <p:txBody>
          <a:bodyPr/>
          <a:lstStyle/>
          <a:p>
            <a:pPr eaLnBrk="1" hangingPunct="1"/>
            <a:r>
              <a:rPr lang="zh-CN" altLang="en-US" b="1" smtClean="0"/>
              <a:t>血液的组成</a:t>
            </a:r>
            <a:endParaRPr lang="zh-CN" altLang="en-US" smtClean="0"/>
          </a:p>
        </p:txBody>
      </p:sp>
      <p:pic>
        <p:nvPicPr>
          <p:cNvPr id="14340" name="图片 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79512" y="1557338"/>
            <a:ext cx="8856538"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564672"/>
          </a:xfrm>
        </p:spPr>
        <p:txBody>
          <a:bodyPr>
            <a:normAutofit fontScale="90000"/>
          </a:bodyPr>
          <a:lstStyle/>
          <a:p>
            <a:r>
              <a:rPr lang="zh-CN" altLang="en-US" sz="3600" dirty="0"/>
              <a:t>新鲜冰冻</a:t>
            </a:r>
            <a:r>
              <a:rPr lang="zh-CN" altLang="en-US" sz="3600" dirty="0" smtClean="0"/>
              <a:t>血浆</a:t>
            </a:r>
            <a:r>
              <a:rPr lang="zh-CN" altLang="en-US" sz="3600" dirty="0"/>
              <a:t>输注</a:t>
            </a:r>
            <a:endParaRPr lang="zh-CN" altLang="en-US" sz="3600" dirty="0"/>
          </a:p>
        </p:txBody>
      </p:sp>
      <p:sp>
        <p:nvSpPr>
          <p:cNvPr id="3" name="内容占位符 2"/>
          <p:cNvSpPr>
            <a:spLocks noGrp="1"/>
          </p:cNvSpPr>
          <p:nvPr>
            <p:ph idx="1"/>
          </p:nvPr>
        </p:nvSpPr>
        <p:spPr>
          <a:xfrm>
            <a:off x="457200" y="1556792"/>
            <a:ext cx="8229600" cy="4752528"/>
          </a:xfrm>
        </p:spPr>
        <p:txBody>
          <a:bodyPr>
            <a:normAutofit/>
          </a:bodyPr>
          <a:lstStyle/>
          <a:p>
            <a:pPr marL="0" indent="0">
              <a:lnSpc>
                <a:spcPct val="150000"/>
              </a:lnSpc>
              <a:buNone/>
            </a:pPr>
            <a:r>
              <a:rPr lang="zh-CN" altLang="en-US" dirty="0" smtClean="0">
                <a:latin typeface="+mn-ea"/>
              </a:rPr>
              <a:t>当补充</a:t>
            </a:r>
            <a:r>
              <a:rPr lang="zh-CN" altLang="en-US" dirty="0">
                <a:latin typeface="+mn-ea"/>
              </a:rPr>
              <a:t>相当于</a:t>
            </a:r>
            <a:r>
              <a:rPr lang="en-US" altLang="zh-CN" dirty="0" smtClean="0">
                <a:latin typeface="+mn-ea"/>
              </a:rPr>
              <a:t>1.5</a:t>
            </a:r>
            <a:r>
              <a:rPr lang="zh-CN" altLang="en-US" dirty="0" smtClean="0">
                <a:latin typeface="+mn-ea"/>
              </a:rPr>
              <a:t>倍</a:t>
            </a:r>
            <a:r>
              <a:rPr lang="zh-CN" altLang="en-US" dirty="0">
                <a:latin typeface="+mn-ea"/>
              </a:rPr>
              <a:t>自身血容量的液体</a:t>
            </a:r>
            <a:r>
              <a:rPr lang="en-US" altLang="zh-CN" dirty="0">
                <a:latin typeface="+mn-ea"/>
              </a:rPr>
              <a:t>(</a:t>
            </a:r>
            <a:r>
              <a:rPr lang="zh-CN" altLang="en-US" dirty="0">
                <a:latin typeface="+mn-ea"/>
              </a:rPr>
              <a:t>包括</a:t>
            </a:r>
            <a:r>
              <a:rPr lang="zh-CN" altLang="en-US" dirty="0" smtClean="0">
                <a:latin typeface="+mn-ea"/>
              </a:rPr>
              <a:t>红细胞</a:t>
            </a:r>
            <a:r>
              <a:rPr lang="en-US" altLang="zh-CN" dirty="0">
                <a:latin typeface="+mn-ea"/>
              </a:rPr>
              <a:t>)</a:t>
            </a:r>
            <a:r>
              <a:rPr lang="zh-CN" altLang="en-US" dirty="0">
                <a:latin typeface="+mn-ea"/>
              </a:rPr>
              <a:t>时</a:t>
            </a:r>
            <a:r>
              <a:rPr lang="zh-CN" altLang="en-US" dirty="0" smtClean="0">
                <a:latin typeface="+mn-ea"/>
              </a:rPr>
              <a:t>，丢失</a:t>
            </a:r>
            <a:r>
              <a:rPr lang="zh-CN" altLang="en-US" dirty="0">
                <a:latin typeface="+mn-ea"/>
              </a:rPr>
              <a:t>及</a:t>
            </a:r>
            <a:r>
              <a:rPr lang="zh-CN" altLang="en-US" dirty="0" smtClean="0">
                <a:latin typeface="+mn-ea"/>
              </a:rPr>
              <a:t>稀释导致纤维蛋白原</a:t>
            </a:r>
            <a:r>
              <a:rPr lang="en-US" altLang="zh-CN" dirty="0" smtClean="0">
                <a:latin typeface="+mn-ea"/>
              </a:rPr>
              <a:t>&lt;1.g</a:t>
            </a:r>
            <a:r>
              <a:rPr lang="zh-CN" altLang="en-US" dirty="0" smtClean="0">
                <a:latin typeface="+mn-ea"/>
              </a:rPr>
              <a:t>／</a:t>
            </a:r>
            <a:r>
              <a:rPr lang="en-US" altLang="zh-CN" dirty="0" smtClean="0">
                <a:latin typeface="+mn-ea"/>
              </a:rPr>
              <a:t>L,</a:t>
            </a:r>
            <a:r>
              <a:rPr lang="zh-CN" altLang="en-US" dirty="0" smtClean="0">
                <a:latin typeface="+mn-ea"/>
              </a:rPr>
              <a:t>同时凝血因子</a:t>
            </a:r>
            <a:r>
              <a:rPr lang="zh-CN" altLang="en-US" dirty="0">
                <a:latin typeface="+mn-ea"/>
              </a:rPr>
              <a:t>活性将</a:t>
            </a:r>
            <a:r>
              <a:rPr lang="en-US" altLang="zh-CN" dirty="0">
                <a:latin typeface="+mn-ea"/>
              </a:rPr>
              <a:t>&lt;25</a:t>
            </a:r>
            <a:r>
              <a:rPr lang="zh-CN" altLang="en-US" dirty="0">
                <a:latin typeface="+mn-ea"/>
              </a:rPr>
              <a:t>％，所以对于大量输血的</a:t>
            </a:r>
            <a:r>
              <a:rPr lang="zh-CN" altLang="en-US" dirty="0" smtClean="0">
                <a:latin typeface="+mn-ea"/>
              </a:rPr>
              <a:t>患者应尽早输注</a:t>
            </a:r>
            <a:r>
              <a:rPr lang="en-US" altLang="zh-CN" dirty="0" smtClean="0">
                <a:latin typeface="+mn-ea"/>
              </a:rPr>
              <a:t>FFP</a:t>
            </a:r>
            <a:r>
              <a:rPr lang="zh-CN" altLang="en-US" dirty="0">
                <a:latin typeface="+mn-ea"/>
              </a:rPr>
              <a:t>。</a:t>
            </a:r>
            <a:endParaRPr lang="zh-CN" altLang="en-US" dirty="0">
              <a:latin typeface="+mn-ea"/>
            </a:endParaRPr>
          </a:p>
          <a:p>
            <a:pPr marL="0" indent="0">
              <a:lnSpc>
                <a:spcPct val="150000"/>
              </a:lnSpc>
              <a:buNone/>
            </a:pPr>
            <a:r>
              <a:rPr lang="zh-CN" altLang="en-US" dirty="0" smtClean="0">
                <a:latin typeface="+mn-ea"/>
              </a:rPr>
              <a:t>新鲜</a:t>
            </a:r>
            <a:r>
              <a:rPr lang="zh-CN" altLang="en-US" dirty="0">
                <a:latin typeface="+mn-ea"/>
              </a:rPr>
              <a:t>冰冻</a:t>
            </a:r>
            <a:r>
              <a:rPr lang="zh-CN" altLang="en-US" dirty="0" smtClean="0">
                <a:latin typeface="+mn-ea"/>
              </a:rPr>
              <a:t>血浆含有</a:t>
            </a:r>
            <a:r>
              <a:rPr lang="zh-CN" altLang="en-US" dirty="0">
                <a:latin typeface="+mn-ea"/>
              </a:rPr>
              <a:t>几乎全部的凝血因子及血浆</a:t>
            </a:r>
            <a:r>
              <a:rPr lang="zh-CN" altLang="en-US" dirty="0" smtClean="0">
                <a:latin typeface="+mn-ea"/>
              </a:rPr>
              <a:t>蛋白。</a:t>
            </a:r>
            <a:r>
              <a:rPr lang="en-US" altLang="zh-CN" dirty="0" smtClean="0">
                <a:latin typeface="+mn-ea"/>
              </a:rPr>
              <a:t>1ml</a:t>
            </a:r>
            <a:r>
              <a:rPr lang="zh-CN" altLang="en-US" dirty="0">
                <a:latin typeface="+mn-ea"/>
              </a:rPr>
              <a:t>新鲜冰冻</a:t>
            </a:r>
            <a:r>
              <a:rPr lang="zh-CN" altLang="en-US" dirty="0" smtClean="0">
                <a:latin typeface="+mn-ea"/>
              </a:rPr>
              <a:t>血浆含有</a:t>
            </a:r>
            <a:r>
              <a:rPr lang="en-US" altLang="zh-CN" dirty="0" smtClean="0">
                <a:latin typeface="+mn-ea"/>
              </a:rPr>
              <a:t>2-5 mg</a:t>
            </a:r>
            <a:r>
              <a:rPr lang="zh-CN" altLang="en-US" dirty="0" smtClean="0">
                <a:latin typeface="+mn-ea"/>
              </a:rPr>
              <a:t>纤维蛋白原，</a:t>
            </a:r>
            <a:r>
              <a:rPr lang="en-US" altLang="zh-CN" dirty="0">
                <a:latin typeface="+mn-ea"/>
              </a:rPr>
              <a:t>10</a:t>
            </a:r>
            <a:r>
              <a:rPr lang="zh-CN" altLang="en-US" dirty="0">
                <a:latin typeface="+mn-ea"/>
              </a:rPr>
              <a:t>～</a:t>
            </a:r>
            <a:r>
              <a:rPr lang="en-US" altLang="zh-CN" dirty="0">
                <a:latin typeface="+mn-ea"/>
              </a:rPr>
              <a:t>15 ml</a:t>
            </a:r>
            <a:r>
              <a:rPr lang="zh-CN" altLang="en-US" dirty="0">
                <a:latin typeface="+mn-ea"/>
              </a:rPr>
              <a:t>／</a:t>
            </a:r>
            <a:r>
              <a:rPr lang="en-US" altLang="zh-CN" dirty="0" smtClean="0">
                <a:latin typeface="+mn-ea"/>
              </a:rPr>
              <a:t>kg</a:t>
            </a:r>
            <a:r>
              <a:rPr lang="zh-CN" altLang="en-US" dirty="0">
                <a:latin typeface="+mn-ea"/>
              </a:rPr>
              <a:t>新鲜冰冻</a:t>
            </a:r>
            <a:r>
              <a:rPr lang="zh-CN" altLang="en-US" dirty="0" smtClean="0">
                <a:latin typeface="+mn-ea"/>
              </a:rPr>
              <a:t>血浆可</a:t>
            </a:r>
            <a:r>
              <a:rPr lang="zh-CN" altLang="en-US" dirty="0">
                <a:latin typeface="+mn-ea"/>
              </a:rPr>
              <a:t>使多数凝血因子浓度上升</a:t>
            </a:r>
            <a:r>
              <a:rPr lang="en-US" altLang="zh-CN" dirty="0">
                <a:latin typeface="+mn-ea"/>
              </a:rPr>
              <a:t>25</a:t>
            </a:r>
            <a:r>
              <a:rPr lang="zh-CN" altLang="en-US" dirty="0">
                <a:latin typeface="+mn-ea"/>
              </a:rPr>
              <a:t>％～</a:t>
            </a:r>
            <a:r>
              <a:rPr lang="en-US" altLang="zh-CN" dirty="0">
                <a:latin typeface="+mn-ea"/>
              </a:rPr>
              <a:t>40</a:t>
            </a:r>
            <a:r>
              <a:rPr lang="zh-CN" altLang="en-US" dirty="0">
                <a:latin typeface="+mn-ea"/>
              </a:rPr>
              <a:t>％</a:t>
            </a:r>
            <a:r>
              <a:rPr lang="zh-CN" altLang="en-US" dirty="0" smtClean="0">
                <a:latin typeface="+mn-ea"/>
              </a:rPr>
              <a:t>。</a:t>
            </a:r>
            <a:endParaRPr lang="zh-CN" altLang="en-US" dirty="0">
              <a:latin typeface="+mn-ea"/>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908720"/>
            <a:ext cx="8229600" cy="576064"/>
          </a:xfrm>
        </p:spPr>
        <p:txBody>
          <a:bodyPr>
            <a:normAutofit fontScale="90000"/>
          </a:bodyPr>
          <a:lstStyle/>
          <a:p>
            <a:r>
              <a:rPr lang="zh-CN" altLang="en-US" sz="3600" dirty="0" smtClean="0"/>
              <a:t>血小板输注</a:t>
            </a:r>
            <a:endParaRPr lang="zh-CN" altLang="en-US" sz="3600" dirty="0"/>
          </a:p>
        </p:txBody>
      </p:sp>
      <p:sp>
        <p:nvSpPr>
          <p:cNvPr id="3" name="内容占位符 2"/>
          <p:cNvSpPr>
            <a:spLocks noGrp="1"/>
          </p:cNvSpPr>
          <p:nvPr>
            <p:ph idx="1"/>
          </p:nvPr>
        </p:nvSpPr>
        <p:spPr>
          <a:xfrm>
            <a:off x="457200" y="1600200"/>
            <a:ext cx="8229600" cy="4925144"/>
          </a:xfrm>
        </p:spPr>
        <p:txBody>
          <a:bodyPr>
            <a:normAutofit lnSpcReduction="10000"/>
          </a:bodyPr>
          <a:lstStyle/>
          <a:p>
            <a:pPr marL="0" indent="0">
              <a:lnSpc>
                <a:spcPct val="170000"/>
              </a:lnSpc>
              <a:buNone/>
            </a:pPr>
            <a:r>
              <a:rPr lang="zh-CN" altLang="en-US" dirty="0">
                <a:latin typeface="+mn-ea"/>
              </a:rPr>
              <a:t>当补充相当于</a:t>
            </a:r>
            <a:r>
              <a:rPr lang="en-US" altLang="zh-CN" dirty="0" smtClean="0">
                <a:latin typeface="+mn-ea"/>
              </a:rPr>
              <a:t>1.5-2</a:t>
            </a:r>
            <a:r>
              <a:rPr lang="zh-CN" altLang="en-US" dirty="0">
                <a:latin typeface="+mn-ea"/>
              </a:rPr>
              <a:t>倍自身血容量的液体</a:t>
            </a:r>
            <a:r>
              <a:rPr lang="en-US" altLang="zh-CN" dirty="0">
                <a:latin typeface="+mn-ea"/>
              </a:rPr>
              <a:t>(</a:t>
            </a:r>
            <a:r>
              <a:rPr lang="zh-CN" altLang="en-US" dirty="0">
                <a:latin typeface="+mn-ea"/>
              </a:rPr>
              <a:t>包括红细胞</a:t>
            </a:r>
            <a:r>
              <a:rPr lang="en-US" altLang="zh-CN" dirty="0">
                <a:latin typeface="+mn-ea"/>
              </a:rPr>
              <a:t>)</a:t>
            </a:r>
            <a:r>
              <a:rPr lang="zh-CN" altLang="en-US" dirty="0">
                <a:latin typeface="+mn-ea"/>
              </a:rPr>
              <a:t>时，血小板计数将</a:t>
            </a:r>
            <a:r>
              <a:rPr lang="en-US" altLang="zh-CN" dirty="0">
                <a:latin typeface="+mn-ea"/>
              </a:rPr>
              <a:t>&lt;50×10</a:t>
            </a:r>
            <a:r>
              <a:rPr lang="en-US" altLang="zh-CN" baseline="30000" dirty="0">
                <a:latin typeface="+mn-ea"/>
              </a:rPr>
              <a:t>9</a:t>
            </a:r>
            <a:r>
              <a:rPr lang="zh-CN" altLang="en-US" dirty="0">
                <a:latin typeface="+mn-ea"/>
              </a:rPr>
              <a:t>／</a:t>
            </a:r>
            <a:r>
              <a:rPr lang="en-US" altLang="zh-CN" dirty="0">
                <a:latin typeface="+mn-ea"/>
              </a:rPr>
              <a:t>L</a:t>
            </a:r>
            <a:r>
              <a:rPr lang="zh-CN" altLang="en-US" dirty="0" smtClean="0">
                <a:latin typeface="+mn-ea"/>
              </a:rPr>
              <a:t>，故对于</a:t>
            </a:r>
            <a:r>
              <a:rPr lang="zh-CN" altLang="en-US" dirty="0">
                <a:latin typeface="+mn-ea"/>
              </a:rPr>
              <a:t>大量</a:t>
            </a:r>
            <a:r>
              <a:rPr lang="zh-CN" altLang="en-US" dirty="0" smtClean="0">
                <a:latin typeface="+mn-ea"/>
              </a:rPr>
              <a:t>输血患者</a:t>
            </a:r>
            <a:r>
              <a:rPr lang="zh-CN" altLang="en-US" dirty="0">
                <a:latin typeface="+mn-ea"/>
              </a:rPr>
              <a:t>，应尽早输注</a:t>
            </a:r>
            <a:r>
              <a:rPr lang="zh-CN" altLang="en-US" dirty="0" smtClean="0">
                <a:latin typeface="+mn-ea"/>
              </a:rPr>
              <a:t>血小板。</a:t>
            </a:r>
            <a:endParaRPr lang="en-US" altLang="zh-CN" dirty="0" smtClean="0">
              <a:latin typeface="+mn-ea"/>
            </a:endParaRPr>
          </a:p>
          <a:p>
            <a:pPr marL="0" indent="0">
              <a:lnSpc>
                <a:spcPct val="170000"/>
              </a:lnSpc>
              <a:buNone/>
            </a:pPr>
            <a:r>
              <a:rPr lang="en-US" altLang="zh-CN" dirty="0" smtClean="0">
                <a:latin typeface="+mn-ea"/>
              </a:rPr>
              <a:t>(</a:t>
            </a:r>
            <a:r>
              <a:rPr lang="en-US" altLang="zh-CN" dirty="0">
                <a:latin typeface="+mn-ea"/>
              </a:rPr>
              <a:t>1)</a:t>
            </a:r>
            <a:r>
              <a:rPr lang="zh-CN" altLang="en-US" dirty="0">
                <a:latin typeface="+mn-ea"/>
              </a:rPr>
              <a:t>血小板</a:t>
            </a:r>
            <a:r>
              <a:rPr lang="en-US" altLang="zh-CN" dirty="0">
                <a:latin typeface="+mn-ea"/>
              </a:rPr>
              <a:t>&lt;</a:t>
            </a:r>
            <a:r>
              <a:rPr lang="en-US" altLang="zh-CN" dirty="0" smtClean="0">
                <a:latin typeface="+mn-ea"/>
              </a:rPr>
              <a:t>50×10</a:t>
            </a:r>
            <a:r>
              <a:rPr lang="en-US" altLang="zh-CN" baseline="30000" dirty="0" smtClean="0">
                <a:latin typeface="+mn-ea"/>
              </a:rPr>
              <a:t>9</a:t>
            </a:r>
            <a:r>
              <a:rPr lang="zh-CN" altLang="en-US" dirty="0" smtClean="0">
                <a:latin typeface="+mn-ea"/>
              </a:rPr>
              <a:t>／</a:t>
            </a:r>
            <a:r>
              <a:rPr lang="en-US" altLang="zh-CN" dirty="0" smtClean="0">
                <a:latin typeface="+mn-ea"/>
              </a:rPr>
              <a:t>L</a:t>
            </a:r>
            <a:r>
              <a:rPr lang="zh-CN" altLang="en-US" dirty="0">
                <a:latin typeface="+mn-ea"/>
              </a:rPr>
              <a:t>时，考虑输</a:t>
            </a:r>
            <a:r>
              <a:rPr lang="zh-CN" altLang="en-US" dirty="0" smtClean="0">
                <a:latin typeface="+mn-ea"/>
              </a:rPr>
              <a:t>注；</a:t>
            </a:r>
            <a:endParaRPr lang="en-US" altLang="zh-CN" dirty="0" smtClean="0">
              <a:latin typeface="+mn-ea"/>
            </a:endParaRPr>
          </a:p>
          <a:p>
            <a:pPr marL="0" indent="0">
              <a:lnSpc>
                <a:spcPct val="170000"/>
              </a:lnSpc>
              <a:buNone/>
            </a:pPr>
            <a:r>
              <a:rPr lang="en-US" altLang="zh-CN" dirty="0" smtClean="0">
                <a:latin typeface="+mn-ea"/>
              </a:rPr>
              <a:t>(</a:t>
            </a:r>
            <a:r>
              <a:rPr lang="en-US" altLang="zh-CN" dirty="0">
                <a:latin typeface="+mn-ea"/>
              </a:rPr>
              <a:t>2)</a:t>
            </a:r>
            <a:r>
              <a:rPr lang="zh-CN" altLang="en-US" dirty="0">
                <a:latin typeface="+mn-ea"/>
              </a:rPr>
              <a:t>血小板在</a:t>
            </a:r>
            <a:r>
              <a:rPr lang="en-US" altLang="zh-CN" dirty="0">
                <a:latin typeface="+mn-ea"/>
              </a:rPr>
              <a:t>(50</a:t>
            </a:r>
            <a:r>
              <a:rPr lang="zh-CN" altLang="en-US" dirty="0">
                <a:latin typeface="+mn-ea"/>
              </a:rPr>
              <a:t>～</a:t>
            </a:r>
            <a:r>
              <a:rPr lang="en-US" altLang="zh-CN" dirty="0">
                <a:latin typeface="+mn-ea"/>
              </a:rPr>
              <a:t>100</a:t>
            </a:r>
            <a:r>
              <a:rPr lang="en-US" altLang="zh-CN" dirty="0" smtClean="0">
                <a:latin typeface="+mn-ea"/>
              </a:rPr>
              <a:t>)×10</a:t>
            </a:r>
            <a:r>
              <a:rPr lang="en-US" altLang="zh-CN" baseline="30000" dirty="0" smtClean="0">
                <a:latin typeface="+mn-ea"/>
              </a:rPr>
              <a:t>9</a:t>
            </a:r>
            <a:r>
              <a:rPr lang="zh-CN" altLang="en-US" dirty="0" smtClean="0">
                <a:latin typeface="+mn-ea"/>
              </a:rPr>
              <a:t>／</a:t>
            </a:r>
            <a:r>
              <a:rPr lang="en-US" altLang="zh-CN" dirty="0" smtClean="0">
                <a:latin typeface="+mn-ea"/>
              </a:rPr>
              <a:t>L</a:t>
            </a:r>
            <a:r>
              <a:rPr lang="zh-CN" altLang="en-US" dirty="0">
                <a:latin typeface="+mn-ea"/>
              </a:rPr>
              <a:t>之间，应根据是否有自发性出血或伤口渗</a:t>
            </a:r>
            <a:r>
              <a:rPr lang="zh-CN" altLang="en-US" dirty="0" smtClean="0">
                <a:latin typeface="+mn-ea"/>
              </a:rPr>
              <a:t>血决定。</a:t>
            </a:r>
            <a:endParaRPr lang="en-US" altLang="zh-CN" dirty="0" smtClean="0">
              <a:latin typeface="+mn-ea"/>
            </a:endParaRPr>
          </a:p>
          <a:p>
            <a:pPr marL="0" indent="0">
              <a:lnSpc>
                <a:spcPct val="170000"/>
              </a:lnSpc>
              <a:buNone/>
            </a:pPr>
            <a:r>
              <a:rPr lang="en-US" altLang="zh-CN" dirty="0" smtClean="0">
                <a:latin typeface="+mn-ea"/>
              </a:rPr>
              <a:t>(</a:t>
            </a:r>
            <a:r>
              <a:rPr lang="en-US" altLang="zh-CN" dirty="0">
                <a:latin typeface="+mn-ea"/>
              </a:rPr>
              <a:t>3)</a:t>
            </a:r>
            <a:r>
              <a:rPr lang="zh-CN" altLang="en-US" dirty="0">
                <a:latin typeface="+mn-ea"/>
              </a:rPr>
              <a:t>血小板</a:t>
            </a:r>
            <a:r>
              <a:rPr lang="en-US" altLang="zh-CN" dirty="0">
                <a:latin typeface="+mn-ea"/>
              </a:rPr>
              <a:t>&gt;</a:t>
            </a:r>
            <a:r>
              <a:rPr lang="en-US" altLang="zh-CN" dirty="0" smtClean="0">
                <a:latin typeface="+mn-ea"/>
              </a:rPr>
              <a:t>100×10</a:t>
            </a:r>
            <a:r>
              <a:rPr lang="en-US" altLang="zh-CN" baseline="30000" dirty="0" smtClean="0">
                <a:latin typeface="+mn-ea"/>
              </a:rPr>
              <a:t>9</a:t>
            </a:r>
            <a:r>
              <a:rPr lang="zh-CN" altLang="en-US" dirty="0" smtClean="0">
                <a:latin typeface="+mn-ea"/>
              </a:rPr>
              <a:t> </a:t>
            </a:r>
            <a:r>
              <a:rPr lang="en-US" altLang="zh-CN" dirty="0" smtClean="0">
                <a:latin typeface="+mn-ea"/>
              </a:rPr>
              <a:t>/L</a:t>
            </a:r>
            <a:r>
              <a:rPr lang="zh-CN" altLang="en-US" dirty="0" smtClean="0">
                <a:latin typeface="+mn-ea"/>
              </a:rPr>
              <a:t>可以</a:t>
            </a:r>
            <a:r>
              <a:rPr lang="zh-CN" altLang="en-US" dirty="0">
                <a:latin typeface="+mn-ea"/>
              </a:rPr>
              <a:t>不输</a:t>
            </a:r>
            <a:r>
              <a:rPr lang="zh-CN" altLang="en-US" dirty="0" smtClean="0">
                <a:latin typeface="+mn-ea"/>
              </a:rPr>
              <a:t>注。</a:t>
            </a:r>
            <a:endParaRPr lang="en-US" altLang="zh-CN" dirty="0" smtClean="0">
              <a:latin typeface="+mn-ea"/>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564672"/>
          </a:xfrm>
        </p:spPr>
        <p:txBody>
          <a:bodyPr>
            <a:normAutofit fontScale="90000"/>
          </a:bodyPr>
          <a:lstStyle/>
          <a:p>
            <a:r>
              <a:rPr lang="zh-CN" altLang="en-US" sz="3600" dirty="0" smtClean="0"/>
              <a:t>纤维蛋白原和冷沉淀输注</a:t>
            </a:r>
            <a:endParaRPr lang="zh-CN" altLang="en-US" sz="3600" dirty="0"/>
          </a:p>
        </p:txBody>
      </p:sp>
      <p:sp>
        <p:nvSpPr>
          <p:cNvPr id="3" name="内容占位符 2"/>
          <p:cNvSpPr>
            <a:spLocks noGrp="1"/>
          </p:cNvSpPr>
          <p:nvPr>
            <p:ph idx="1"/>
          </p:nvPr>
        </p:nvSpPr>
        <p:spPr>
          <a:xfrm>
            <a:off x="323528" y="1484784"/>
            <a:ext cx="8568952" cy="5112568"/>
          </a:xfrm>
        </p:spPr>
        <p:txBody>
          <a:bodyPr>
            <a:normAutofit fontScale="85000" lnSpcReduction="10000"/>
          </a:bodyPr>
          <a:lstStyle/>
          <a:p>
            <a:pPr marL="0" indent="0">
              <a:lnSpc>
                <a:spcPct val="170000"/>
              </a:lnSpc>
              <a:buNone/>
            </a:pPr>
            <a:r>
              <a:rPr lang="zh-CN" altLang="en-US" dirty="0" smtClean="0">
                <a:latin typeface="+mn-ea"/>
              </a:rPr>
              <a:t>大失血患者的纤维蛋白原下降</a:t>
            </a:r>
            <a:r>
              <a:rPr lang="zh-CN" altLang="en-US" dirty="0">
                <a:latin typeface="+mn-ea"/>
              </a:rPr>
              <a:t>先于其他不稳定凝血因子，</a:t>
            </a:r>
            <a:r>
              <a:rPr lang="zh-CN" altLang="en-US" dirty="0" smtClean="0">
                <a:latin typeface="+mn-ea"/>
              </a:rPr>
              <a:t>提高纤维蛋白原阈值</a:t>
            </a:r>
            <a:r>
              <a:rPr lang="zh-CN" altLang="en-US" dirty="0">
                <a:latin typeface="+mn-ea"/>
              </a:rPr>
              <a:t>有利于改善预后，故</a:t>
            </a:r>
            <a:r>
              <a:rPr lang="zh-CN" altLang="en-US" dirty="0" smtClean="0">
                <a:latin typeface="+mn-ea"/>
              </a:rPr>
              <a:t>当纤维蛋白原</a:t>
            </a:r>
            <a:r>
              <a:rPr lang="en-US" altLang="zh-CN" dirty="0" smtClean="0">
                <a:latin typeface="+mn-ea"/>
              </a:rPr>
              <a:t>&lt;1.5-2.0 </a:t>
            </a:r>
            <a:r>
              <a:rPr lang="en-US" altLang="zh-CN" dirty="0">
                <a:latin typeface="+mn-ea"/>
              </a:rPr>
              <a:t>g</a:t>
            </a:r>
            <a:r>
              <a:rPr lang="zh-CN" altLang="en-US" dirty="0">
                <a:latin typeface="+mn-ea"/>
              </a:rPr>
              <a:t>／</a:t>
            </a:r>
            <a:r>
              <a:rPr lang="en-US" altLang="zh-CN" dirty="0">
                <a:latin typeface="+mn-ea"/>
              </a:rPr>
              <a:t>L</a:t>
            </a:r>
            <a:r>
              <a:rPr lang="zh-CN" altLang="en-US" dirty="0">
                <a:latin typeface="+mn-ea"/>
              </a:rPr>
              <a:t>或</a:t>
            </a:r>
            <a:r>
              <a:rPr lang="en-US" altLang="zh-CN" dirty="0">
                <a:latin typeface="+mn-ea"/>
              </a:rPr>
              <a:t>TEG</a:t>
            </a:r>
            <a:r>
              <a:rPr lang="zh-CN" altLang="en-US" dirty="0">
                <a:latin typeface="+mn-ea"/>
              </a:rPr>
              <a:t>表现为</a:t>
            </a:r>
            <a:r>
              <a:rPr lang="zh-CN" altLang="en-US" dirty="0" smtClean="0">
                <a:latin typeface="+mn-ea"/>
              </a:rPr>
              <a:t>功能性纤维蛋白原缺乏</a:t>
            </a:r>
            <a:r>
              <a:rPr lang="zh-CN" altLang="en-US" dirty="0">
                <a:latin typeface="+mn-ea"/>
              </a:rPr>
              <a:t>时，应输</a:t>
            </a:r>
            <a:r>
              <a:rPr lang="zh-CN" altLang="en-US" dirty="0" smtClean="0">
                <a:latin typeface="+mn-ea"/>
              </a:rPr>
              <a:t>注纤维蛋白原或</a:t>
            </a:r>
            <a:r>
              <a:rPr lang="zh-CN" altLang="en-US" dirty="0">
                <a:latin typeface="+mn-ea"/>
              </a:rPr>
              <a:t>冷沉淀，而对于产科大出血的患者</a:t>
            </a:r>
            <a:r>
              <a:rPr lang="zh-CN" altLang="en-US" dirty="0" smtClean="0">
                <a:latin typeface="+mn-ea"/>
              </a:rPr>
              <a:t>，纤维蛋白原下降</a:t>
            </a:r>
            <a:r>
              <a:rPr lang="zh-CN" altLang="en-US" dirty="0">
                <a:latin typeface="+mn-ea"/>
              </a:rPr>
              <a:t>得更快，更加推荐早期补充冷沉淀。</a:t>
            </a:r>
            <a:endParaRPr lang="zh-CN" altLang="en-US" dirty="0">
              <a:latin typeface="+mn-ea"/>
            </a:endParaRPr>
          </a:p>
          <a:p>
            <a:pPr marL="0" indent="0">
              <a:lnSpc>
                <a:spcPct val="170000"/>
              </a:lnSpc>
              <a:buNone/>
            </a:pPr>
            <a:r>
              <a:rPr lang="en-US" altLang="zh-CN" dirty="0" smtClean="0">
                <a:latin typeface="+mn-ea"/>
              </a:rPr>
              <a:t>100ml </a:t>
            </a:r>
            <a:r>
              <a:rPr lang="en-US" altLang="zh-CN" dirty="0">
                <a:latin typeface="+mn-ea"/>
              </a:rPr>
              <a:t>FFP</a:t>
            </a:r>
            <a:r>
              <a:rPr lang="zh-CN" altLang="en-US" dirty="0">
                <a:latin typeface="+mn-ea"/>
              </a:rPr>
              <a:t>制备的冷沉淀为</a:t>
            </a:r>
            <a:r>
              <a:rPr lang="en-US" altLang="zh-CN" dirty="0" smtClean="0">
                <a:latin typeface="+mn-ea"/>
              </a:rPr>
              <a:t>1U</a:t>
            </a:r>
            <a:r>
              <a:rPr lang="zh-CN" altLang="en-US" dirty="0" smtClean="0">
                <a:latin typeface="+mn-ea"/>
              </a:rPr>
              <a:t>。</a:t>
            </a:r>
            <a:r>
              <a:rPr lang="en-US" altLang="zh-CN" dirty="0" smtClean="0">
                <a:latin typeface="+mn-ea"/>
              </a:rPr>
              <a:t>1U</a:t>
            </a:r>
            <a:r>
              <a:rPr lang="zh-CN" altLang="en-US" dirty="0">
                <a:latin typeface="+mn-ea"/>
              </a:rPr>
              <a:t>冷沉淀含有凝血因子</a:t>
            </a:r>
            <a:r>
              <a:rPr lang="en-US" altLang="zh-CN" dirty="0" smtClean="0">
                <a:latin typeface="+mn-ea"/>
              </a:rPr>
              <a:t>Ⅷ&gt;40 </a:t>
            </a:r>
            <a:r>
              <a:rPr lang="en-US" altLang="zh-CN" dirty="0">
                <a:latin typeface="+mn-ea"/>
              </a:rPr>
              <a:t>IU</a:t>
            </a:r>
            <a:r>
              <a:rPr lang="zh-CN" altLang="en-US" dirty="0">
                <a:latin typeface="+mn-ea"/>
              </a:rPr>
              <a:t>，</a:t>
            </a:r>
            <a:r>
              <a:rPr lang="en-US" altLang="zh-CN" dirty="0">
                <a:latin typeface="+mn-ea"/>
              </a:rPr>
              <a:t>Fib&gt;175 </a:t>
            </a:r>
            <a:r>
              <a:rPr lang="en-US" altLang="zh-CN" dirty="0" smtClean="0">
                <a:latin typeface="+mn-ea"/>
              </a:rPr>
              <a:t>mg</a:t>
            </a:r>
            <a:r>
              <a:rPr lang="zh-CN" altLang="en-US" dirty="0" smtClean="0">
                <a:latin typeface="+mn-ea"/>
              </a:rPr>
              <a:t>。冷</a:t>
            </a:r>
            <a:r>
              <a:rPr lang="zh-CN" altLang="en-US" dirty="0">
                <a:latin typeface="+mn-ea"/>
              </a:rPr>
              <a:t>沉淀以</a:t>
            </a:r>
            <a:r>
              <a:rPr lang="en-US" altLang="zh-CN" dirty="0">
                <a:latin typeface="+mn-ea"/>
              </a:rPr>
              <a:t>2</a:t>
            </a:r>
            <a:r>
              <a:rPr lang="zh-CN" altLang="en-US" dirty="0">
                <a:latin typeface="+mn-ea"/>
              </a:rPr>
              <a:t>～</a:t>
            </a:r>
            <a:r>
              <a:rPr lang="en-US" altLang="zh-CN" dirty="0">
                <a:latin typeface="+mn-ea"/>
              </a:rPr>
              <a:t>3 U</a:t>
            </a:r>
            <a:r>
              <a:rPr lang="zh-CN" altLang="en-US" dirty="0">
                <a:latin typeface="+mn-ea"/>
              </a:rPr>
              <a:t>／</a:t>
            </a:r>
            <a:r>
              <a:rPr lang="en-US" altLang="zh-CN" dirty="0">
                <a:latin typeface="+mn-ea"/>
              </a:rPr>
              <a:t>10 kg</a:t>
            </a:r>
            <a:r>
              <a:rPr lang="zh-CN" altLang="en-US" dirty="0">
                <a:latin typeface="+mn-ea"/>
              </a:rPr>
              <a:t>输注，</a:t>
            </a:r>
            <a:r>
              <a:rPr lang="zh-CN" altLang="en-US" dirty="0" smtClean="0">
                <a:latin typeface="+mn-ea"/>
              </a:rPr>
              <a:t>可以使</a:t>
            </a:r>
            <a:r>
              <a:rPr lang="en-US" altLang="zh-CN" dirty="0">
                <a:latin typeface="+mn-ea"/>
              </a:rPr>
              <a:t>Fib</a:t>
            </a:r>
            <a:r>
              <a:rPr lang="zh-CN" altLang="en-US" dirty="0">
                <a:latin typeface="+mn-ea"/>
              </a:rPr>
              <a:t>升高</a:t>
            </a:r>
            <a:r>
              <a:rPr lang="en-US" altLang="zh-CN" dirty="0" smtClean="0">
                <a:latin typeface="+mn-ea"/>
              </a:rPr>
              <a:t>0.5</a:t>
            </a:r>
            <a:r>
              <a:rPr lang="zh-CN" altLang="en-US" dirty="0">
                <a:latin typeface="+mn-ea"/>
              </a:rPr>
              <a:t>～</a:t>
            </a:r>
            <a:r>
              <a:rPr lang="en-US" altLang="zh-CN" dirty="0" smtClean="0">
                <a:latin typeface="+mn-ea"/>
              </a:rPr>
              <a:t>1.0 </a:t>
            </a:r>
            <a:r>
              <a:rPr lang="en-US" altLang="zh-CN" dirty="0">
                <a:latin typeface="+mn-ea"/>
              </a:rPr>
              <a:t>g</a:t>
            </a:r>
            <a:r>
              <a:rPr lang="zh-CN" altLang="en-US" dirty="0">
                <a:latin typeface="+mn-ea"/>
              </a:rPr>
              <a:t>／</a:t>
            </a:r>
            <a:r>
              <a:rPr lang="en-US" altLang="zh-CN" dirty="0">
                <a:latin typeface="+mn-ea"/>
              </a:rPr>
              <a:t>L</a:t>
            </a:r>
            <a:r>
              <a:rPr lang="zh-CN" altLang="en-US" dirty="0" smtClean="0">
                <a:latin typeface="+mn-ea"/>
              </a:rPr>
              <a:t>。</a:t>
            </a:r>
            <a:endParaRPr lang="en-US" altLang="zh-CN" dirty="0" smtClean="0">
              <a:latin typeface="+mn-ea"/>
            </a:endParaRPr>
          </a:p>
          <a:p>
            <a:pPr marL="0" indent="0">
              <a:lnSpc>
                <a:spcPct val="170000"/>
              </a:lnSpc>
              <a:buNone/>
            </a:pPr>
            <a:r>
              <a:rPr lang="zh-CN" altLang="en-US" dirty="0" smtClean="0">
                <a:latin typeface="+mn-ea"/>
              </a:rPr>
              <a:t>冷沉淀输</a:t>
            </a:r>
            <a:r>
              <a:rPr lang="zh-CN" altLang="en-US" dirty="0">
                <a:latin typeface="+mn-ea"/>
              </a:rPr>
              <a:t>注的前</a:t>
            </a:r>
            <a:r>
              <a:rPr lang="en-US" altLang="zh-CN" dirty="0" smtClean="0">
                <a:latin typeface="+mn-ea"/>
              </a:rPr>
              <a:t>15min</a:t>
            </a:r>
            <a:r>
              <a:rPr lang="zh-CN" altLang="en-US" dirty="0">
                <a:latin typeface="+mn-ea"/>
              </a:rPr>
              <a:t>，速度≤</a:t>
            </a:r>
            <a:r>
              <a:rPr lang="en-US" altLang="zh-CN" dirty="0" smtClean="0">
                <a:latin typeface="+mn-ea"/>
              </a:rPr>
              <a:t>5ml</a:t>
            </a:r>
            <a:r>
              <a:rPr lang="zh-CN" altLang="en-US" dirty="0">
                <a:latin typeface="+mn-ea"/>
              </a:rPr>
              <a:t>／</a:t>
            </a:r>
            <a:r>
              <a:rPr lang="en-US" altLang="zh-CN" dirty="0">
                <a:latin typeface="+mn-ea"/>
              </a:rPr>
              <a:t>min</a:t>
            </a:r>
            <a:r>
              <a:rPr lang="zh-CN" altLang="en-US" dirty="0">
                <a:latin typeface="+mn-ea"/>
              </a:rPr>
              <a:t>，输注</a:t>
            </a:r>
            <a:r>
              <a:rPr lang="en-US" altLang="zh-CN" dirty="0" smtClean="0">
                <a:latin typeface="+mn-ea"/>
              </a:rPr>
              <a:t>15U</a:t>
            </a:r>
            <a:r>
              <a:rPr lang="zh-CN" altLang="en-US" dirty="0" smtClean="0">
                <a:latin typeface="+mn-ea"/>
              </a:rPr>
              <a:t>至少需要</a:t>
            </a:r>
            <a:r>
              <a:rPr lang="en-US" altLang="zh-CN" dirty="0" smtClean="0">
                <a:latin typeface="+mn-ea"/>
              </a:rPr>
              <a:t>30min</a:t>
            </a:r>
            <a:r>
              <a:rPr lang="zh-CN" altLang="en-US" dirty="0" smtClean="0">
                <a:latin typeface="+mn-ea"/>
              </a:rPr>
              <a:t>。</a:t>
            </a:r>
            <a:endParaRPr lang="zh-CN" altLang="en-US" dirty="0">
              <a:latin typeface="+mn-ea"/>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92696"/>
            <a:ext cx="8229600" cy="648072"/>
          </a:xfrm>
        </p:spPr>
        <p:txBody>
          <a:bodyPr>
            <a:normAutofit/>
          </a:bodyPr>
          <a:lstStyle/>
          <a:p>
            <a:r>
              <a:rPr lang="zh-CN" altLang="en-US" sz="3600" dirty="0" smtClean="0">
                <a:latin typeface="+mn-ea"/>
                <a:ea typeface="+mn-ea"/>
              </a:rPr>
              <a:t>（</a:t>
            </a:r>
            <a:r>
              <a:rPr lang="en-US" altLang="zh-CN" sz="3600" dirty="0" smtClean="0">
                <a:latin typeface="+mn-ea"/>
                <a:ea typeface="+mn-ea"/>
              </a:rPr>
              <a:t>3</a:t>
            </a:r>
            <a:r>
              <a:rPr lang="zh-CN" altLang="en-US" sz="3600" dirty="0" smtClean="0">
                <a:latin typeface="+mn-ea"/>
                <a:ea typeface="+mn-ea"/>
              </a:rPr>
              <a:t>）大量</a:t>
            </a:r>
            <a:r>
              <a:rPr lang="zh-CN" altLang="en-US" sz="3600" dirty="0">
                <a:latin typeface="+mn-ea"/>
                <a:ea typeface="+mn-ea"/>
              </a:rPr>
              <a:t>输血方案</a:t>
            </a:r>
            <a:r>
              <a:rPr lang="en-US" altLang="zh-CN" sz="3600" dirty="0" smtClean="0">
                <a:latin typeface="+mn-ea"/>
                <a:ea typeface="+mn-ea"/>
              </a:rPr>
              <a:t>(MTP)</a:t>
            </a:r>
            <a:endParaRPr lang="zh-CN" altLang="en-US" sz="3600" dirty="0">
              <a:latin typeface="+mn-ea"/>
              <a:ea typeface="+mn-ea"/>
            </a:endParaRPr>
          </a:p>
        </p:txBody>
      </p:sp>
      <p:sp>
        <p:nvSpPr>
          <p:cNvPr id="3" name="内容占位符 2"/>
          <p:cNvSpPr>
            <a:spLocks noGrp="1"/>
          </p:cNvSpPr>
          <p:nvPr>
            <p:ph idx="1"/>
          </p:nvPr>
        </p:nvSpPr>
        <p:spPr>
          <a:xfrm>
            <a:off x="457200" y="1600200"/>
            <a:ext cx="8229600" cy="4925144"/>
          </a:xfrm>
        </p:spPr>
        <p:txBody>
          <a:bodyPr>
            <a:normAutofit fontScale="92500"/>
          </a:bodyPr>
          <a:lstStyle/>
          <a:p>
            <a:pPr marL="0" indent="0">
              <a:lnSpc>
                <a:spcPct val="160000"/>
              </a:lnSpc>
              <a:buNone/>
            </a:pPr>
            <a:r>
              <a:rPr lang="zh-CN" altLang="en-US" dirty="0">
                <a:latin typeface="+mn-ea"/>
              </a:rPr>
              <a:t>专门用以指导大量输血</a:t>
            </a:r>
            <a:r>
              <a:rPr lang="zh-CN" altLang="en-US" dirty="0" smtClean="0">
                <a:latin typeface="+mn-ea"/>
              </a:rPr>
              <a:t>治疗</a:t>
            </a:r>
            <a:r>
              <a:rPr lang="zh-CN" altLang="en-US" dirty="0">
                <a:latin typeface="+mn-ea"/>
              </a:rPr>
              <a:t>，即在可能需要大量输血的情况下按照一定配比和发放顺序、按规定的</a:t>
            </a:r>
            <a:r>
              <a:rPr lang="zh-CN" altLang="en-US" dirty="0" smtClean="0">
                <a:latin typeface="+mn-ea"/>
              </a:rPr>
              <a:t>时间间隔</a:t>
            </a:r>
            <a:r>
              <a:rPr lang="zh-CN" altLang="en-US" dirty="0">
                <a:latin typeface="+mn-ea"/>
              </a:rPr>
              <a:t>进行血液制品的投递方案，由临床医师尽早启动，直到患者死亡和出血得到</a:t>
            </a:r>
            <a:r>
              <a:rPr lang="zh-CN" altLang="en-US" dirty="0" smtClean="0">
                <a:latin typeface="+mn-ea"/>
              </a:rPr>
              <a:t>控制。</a:t>
            </a:r>
            <a:endParaRPr lang="en-US" altLang="zh-CN" dirty="0" smtClean="0">
              <a:latin typeface="+mn-ea"/>
            </a:endParaRPr>
          </a:p>
          <a:p>
            <a:pPr marL="0" indent="0">
              <a:lnSpc>
                <a:spcPct val="160000"/>
              </a:lnSpc>
              <a:buNone/>
            </a:pPr>
            <a:r>
              <a:rPr lang="zh-CN" altLang="en-US" dirty="0" smtClean="0">
                <a:latin typeface="+mn-ea"/>
              </a:rPr>
              <a:t>建立</a:t>
            </a:r>
            <a:r>
              <a:rPr lang="zh-CN" altLang="en-US" dirty="0">
                <a:latin typeface="+mn-ea"/>
              </a:rPr>
              <a:t>了一定的输血规范，降低了临床医师经验不足导致输血方案不理想</a:t>
            </a:r>
            <a:r>
              <a:rPr lang="zh-CN" altLang="en-US" dirty="0" smtClean="0">
                <a:latin typeface="+mn-ea"/>
              </a:rPr>
              <a:t>的机</a:t>
            </a:r>
            <a:r>
              <a:rPr lang="zh-CN" altLang="en-US" dirty="0">
                <a:latin typeface="+mn-ea"/>
              </a:rPr>
              <a:t>率</a:t>
            </a:r>
            <a:r>
              <a:rPr lang="zh-CN" altLang="en-US" dirty="0" smtClean="0">
                <a:latin typeface="+mn-ea"/>
              </a:rPr>
              <a:t>。医疗</a:t>
            </a:r>
            <a:r>
              <a:rPr lang="zh-CN" altLang="en-US" dirty="0">
                <a:latin typeface="+mn-ea"/>
              </a:rPr>
              <a:t>机构应当制订符合自身实际情况</a:t>
            </a:r>
            <a:r>
              <a:rPr lang="zh-CN" altLang="en-US" dirty="0" smtClean="0">
                <a:latin typeface="+mn-ea"/>
              </a:rPr>
              <a:t>的</a:t>
            </a:r>
            <a:r>
              <a:rPr lang="en-US" altLang="zh-CN" dirty="0">
                <a:latin typeface="+mn-ea"/>
              </a:rPr>
              <a:t>MTP</a:t>
            </a:r>
            <a:r>
              <a:rPr lang="zh-CN" altLang="en-US" dirty="0" smtClean="0">
                <a:latin typeface="+mn-ea"/>
              </a:rPr>
              <a:t>并</a:t>
            </a:r>
            <a:r>
              <a:rPr lang="zh-CN" altLang="en-US" dirty="0">
                <a:latin typeface="+mn-ea"/>
              </a:rPr>
              <a:t>有专门的机构对其的实施进行监督和评价</a:t>
            </a:r>
            <a:r>
              <a:rPr lang="zh-CN" altLang="en-US" dirty="0" smtClean="0">
                <a:latin typeface="+mn-ea"/>
              </a:rPr>
              <a:t>。</a:t>
            </a:r>
            <a:endParaRPr lang="zh-CN" altLang="en-US" dirty="0">
              <a:latin typeface="+mn-ea"/>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924712"/>
          </a:xfrm>
        </p:spPr>
        <p:txBody>
          <a:bodyPr>
            <a:normAutofit/>
          </a:bodyPr>
          <a:lstStyle/>
          <a:p>
            <a:r>
              <a:rPr lang="zh-CN" altLang="en-US" sz="3600" dirty="0">
                <a:latin typeface="+mn-ea"/>
                <a:ea typeface="+mn-ea"/>
              </a:rPr>
              <a:t>① </a:t>
            </a:r>
            <a:r>
              <a:rPr lang="en-US" altLang="zh-CN" sz="3600" dirty="0" smtClean="0">
                <a:latin typeface="+mn-ea"/>
                <a:ea typeface="+mn-ea"/>
              </a:rPr>
              <a:t>MTP</a:t>
            </a:r>
            <a:r>
              <a:rPr lang="zh-CN" altLang="en-US" sz="3600" dirty="0" smtClean="0">
                <a:latin typeface="+mn-ea"/>
                <a:ea typeface="+mn-ea"/>
              </a:rPr>
              <a:t>启动阈值</a:t>
            </a:r>
            <a:endParaRPr lang="zh-CN" altLang="en-US" sz="3600" dirty="0">
              <a:latin typeface="+mn-ea"/>
              <a:ea typeface="+mn-ea"/>
            </a:endParaRPr>
          </a:p>
        </p:txBody>
      </p:sp>
      <p:sp>
        <p:nvSpPr>
          <p:cNvPr id="3" name="内容占位符 2"/>
          <p:cNvSpPr>
            <a:spLocks noGrp="1"/>
          </p:cNvSpPr>
          <p:nvPr>
            <p:ph idx="1"/>
          </p:nvPr>
        </p:nvSpPr>
        <p:spPr/>
        <p:txBody>
          <a:bodyPr>
            <a:normAutofit/>
          </a:bodyPr>
          <a:lstStyle/>
          <a:p>
            <a:pPr marL="0" indent="0">
              <a:lnSpc>
                <a:spcPct val="160000"/>
              </a:lnSpc>
              <a:buNone/>
            </a:pPr>
            <a:r>
              <a:rPr lang="zh-CN" altLang="en-US" dirty="0" smtClean="0">
                <a:latin typeface="+mn-ea"/>
              </a:rPr>
              <a:t>预计</a:t>
            </a:r>
            <a:r>
              <a:rPr lang="zh-CN" altLang="en-US" dirty="0">
                <a:latin typeface="+mn-ea"/>
              </a:rPr>
              <a:t>总需求红细胞</a:t>
            </a:r>
            <a:r>
              <a:rPr lang="zh-CN" altLang="en-US" dirty="0" smtClean="0">
                <a:latin typeface="+mn-ea"/>
              </a:rPr>
              <a:t>≥</a:t>
            </a:r>
            <a:r>
              <a:rPr lang="en-US" altLang="zh-CN" dirty="0" smtClean="0">
                <a:latin typeface="+mn-ea"/>
              </a:rPr>
              <a:t>20 </a:t>
            </a:r>
            <a:r>
              <a:rPr lang="en-US" altLang="zh-CN" dirty="0">
                <a:latin typeface="+mn-ea"/>
              </a:rPr>
              <a:t>u</a:t>
            </a:r>
            <a:r>
              <a:rPr lang="zh-CN" altLang="en-US" dirty="0" smtClean="0">
                <a:latin typeface="+mn-ea"/>
              </a:rPr>
              <a:t>；</a:t>
            </a:r>
            <a:endParaRPr lang="en-US" altLang="zh-CN" dirty="0" smtClean="0">
              <a:latin typeface="+mn-ea"/>
            </a:endParaRPr>
          </a:p>
          <a:p>
            <a:pPr marL="0" indent="0">
              <a:lnSpc>
                <a:spcPct val="160000"/>
              </a:lnSpc>
              <a:buNone/>
            </a:pPr>
            <a:r>
              <a:rPr lang="zh-CN" altLang="en-US" dirty="0" smtClean="0">
                <a:latin typeface="+mn-ea"/>
              </a:rPr>
              <a:t>存在</a:t>
            </a:r>
            <a:r>
              <a:rPr lang="zh-CN" altLang="en-US" dirty="0">
                <a:latin typeface="+mn-ea"/>
              </a:rPr>
              <a:t>明显的失血性休克和活动性出血的</a:t>
            </a:r>
            <a:r>
              <a:rPr lang="zh-CN" altLang="en-US" dirty="0" smtClean="0">
                <a:latin typeface="+mn-ea"/>
              </a:rPr>
              <a:t>证据。</a:t>
            </a:r>
            <a:endParaRPr lang="en-US" altLang="zh-CN" dirty="0" smtClean="0">
              <a:latin typeface="+mn-ea"/>
            </a:endParaRPr>
          </a:p>
          <a:p>
            <a:pPr marL="0" indent="0">
              <a:lnSpc>
                <a:spcPct val="160000"/>
              </a:lnSpc>
              <a:buNone/>
            </a:pPr>
            <a:endParaRPr lang="zh-CN" altLang="en-US" dirty="0">
              <a:latin typeface="+mn-ea"/>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smtClean="0">
                <a:latin typeface="+mn-ea"/>
                <a:ea typeface="+mn-ea"/>
              </a:rPr>
              <a:t>②运转程序</a:t>
            </a:r>
            <a:endParaRPr lang="zh-CN" altLang="en-US" sz="3600" dirty="0">
              <a:latin typeface="+mn-ea"/>
              <a:ea typeface="+mn-ea"/>
            </a:endParaRPr>
          </a:p>
        </p:txBody>
      </p:sp>
      <p:sp>
        <p:nvSpPr>
          <p:cNvPr id="3" name="内容占位符 2"/>
          <p:cNvSpPr>
            <a:spLocks noGrp="1"/>
          </p:cNvSpPr>
          <p:nvPr>
            <p:ph idx="1"/>
          </p:nvPr>
        </p:nvSpPr>
        <p:spPr/>
        <p:txBody>
          <a:bodyPr>
            <a:normAutofit/>
          </a:bodyPr>
          <a:lstStyle/>
          <a:p>
            <a:pPr>
              <a:lnSpc>
                <a:spcPct val="160000"/>
              </a:lnSpc>
              <a:buFont typeface="Wingdings" panose="05000000000000000000" pitchFamily="2" charset="2"/>
              <a:buChar char="Ø"/>
            </a:pPr>
            <a:r>
              <a:rPr lang="zh-CN" altLang="en-US" dirty="0" smtClean="0">
                <a:latin typeface="+mn-ea"/>
              </a:rPr>
              <a:t>主管</a:t>
            </a:r>
            <a:r>
              <a:rPr lang="zh-CN" altLang="en-US" dirty="0">
                <a:latin typeface="+mn-ea"/>
              </a:rPr>
              <a:t>医师或麻醉医师电话通知输血科，同时采集血液样本派专人</a:t>
            </a:r>
            <a:r>
              <a:rPr lang="zh-CN" altLang="en-US" dirty="0" smtClean="0">
                <a:latin typeface="+mn-ea"/>
              </a:rPr>
              <a:t>送检；</a:t>
            </a:r>
            <a:endParaRPr lang="en-US" altLang="zh-CN" dirty="0">
              <a:latin typeface="+mn-ea"/>
            </a:endParaRPr>
          </a:p>
          <a:p>
            <a:pPr>
              <a:lnSpc>
                <a:spcPct val="160000"/>
              </a:lnSpc>
              <a:buFont typeface="Wingdings" panose="05000000000000000000" pitchFamily="2" charset="2"/>
              <a:buChar char="Ø"/>
            </a:pPr>
            <a:r>
              <a:rPr lang="zh-CN" altLang="en-US" dirty="0" smtClean="0">
                <a:latin typeface="+mn-ea"/>
              </a:rPr>
              <a:t>输血</a:t>
            </a:r>
            <a:r>
              <a:rPr lang="zh-CN" altLang="en-US" dirty="0">
                <a:latin typeface="+mn-ea"/>
              </a:rPr>
              <a:t>科立即派主治或以上级别医师参与整个</a:t>
            </a:r>
            <a:r>
              <a:rPr lang="en-US" altLang="zh-CN" dirty="0">
                <a:latin typeface="+mn-ea"/>
              </a:rPr>
              <a:t>MTP</a:t>
            </a:r>
            <a:r>
              <a:rPr lang="zh-CN" altLang="en-US" dirty="0">
                <a:latin typeface="+mn-ea"/>
              </a:rPr>
              <a:t>的</a:t>
            </a:r>
            <a:r>
              <a:rPr lang="zh-CN" altLang="en-US" dirty="0" smtClean="0">
                <a:latin typeface="+mn-ea"/>
              </a:rPr>
              <a:t>实施；</a:t>
            </a:r>
            <a:endParaRPr lang="en-US" altLang="zh-CN" dirty="0">
              <a:latin typeface="+mn-ea"/>
            </a:endParaRPr>
          </a:p>
          <a:p>
            <a:pPr>
              <a:lnSpc>
                <a:spcPct val="160000"/>
              </a:lnSpc>
              <a:buFont typeface="Wingdings" panose="05000000000000000000" pitchFamily="2" charset="2"/>
              <a:buChar char="Ø"/>
            </a:pPr>
            <a:r>
              <a:rPr lang="zh-CN" altLang="en-US" dirty="0" smtClean="0">
                <a:latin typeface="+mn-ea"/>
              </a:rPr>
              <a:t>输血</a:t>
            </a:r>
            <a:r>
              <a:rPr lang="zh-CN" altLang="en-US" dirty="0">
                <a:latin typeface="+mn-ea"/>
              </a:rPr>
              <a:t>科在急诊配血完成后，</a:t>
            </a:r>
            <a:r>
              <a:rPr lang="zh-CN" altLang="en-US" dirty="0" smtClean="0">
                <a:latin typeface="+mn-ea"/>
              </a:rPr>
              <a:t>按预案配发</a:t>
            </a:r>
            <a:r>
              <a:rPr lang="zh-CN" altLang="en-US" dirty="0">
                <a:latin typeface="+mn-ea"/>
              </a:rPr>
              <a:t>血液</a:t>
            </a:r>
            <a:r>
              <a:rPr lang="zh-CN" altLang="en-US" dirty="0" smtClean="0">
                <a:latin typeface="+mn-ea"/>
              </a:rPr>
              <a:t>成分。</a:t>
            </a:r>
            <a:endParaRPr lang="zh-CN"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1520" y="188640"/>
            <a:ext cx="8712968"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692696"/>
            <a:ext cx="8229600" cy="708688"/>
          </a:xfrm>
        </p:spPr>
        <p:txBody>
          <a:bodyPr>
            <a:normAutofit/>
          </a:bodyPr>
          <a:lstStyle/>
          <a:p>
            <a:r>
              <a:rPr lang="zh-CN" altLang="en-US" sz="3600" dirty="0" smtClean="0"/>
              <a:t>③红细胞、血小板和</a:t>
            </a:r>
            <a:r>
              <a:rPr lang="zh-CN" altLang="en-US" sz="3600" dirty="0"/>
              <a:t>血浆输注比例</a:t>
            </a:r>
            <a:endParaRPr lang="zh-CN" altLang="en-US" sz="3600" dirty="0"/>
          </a:p>
        </p:txBody>
      </p:sp>
      <p:sp>
        <p:nvSpPr>
          <p:cNvPr id="3" name="内容占位符 2"/>
          <p:cNvSpPr>
            <a:spLocks noGrp="1"/>
          </p:cNvSpPr>
          <p:nvPr>
            <p:ph idx="1"/>
          </p:nvPr>
        </p:nvSpPr>
        <p:spPr>
          <a:xfrm>
            <a:off x="251520" y="1556792"/>
            <a:ext cx="8229600" cy="5112568"/>
          </a:xfrm>
        </p:spPr>
        <p:txBody>
          <a:bodyPr>
            <a:normAutofit fontScale="77500" lnSpcReduction="20000"/>
          </a:bodyPr>
          <a:lstStyle/>
          <a:p>
            <a:pPr marL="0" indent="0">
              <a:lnSpc>
                <a:spcPct val="160000"/>
              </a:lnSpc>
              <a:buNone/>
            </a:pPr>
            <a:r>
              <a:rPr lang="zh-CN" altLang="en-US" sz="3000" dirty="0">
                <a:latin typeface="+mn-ea"/>
              </a:rPr>
              <a:t>早期</a:t>
            </a:r>
            <a:r>
              <a:rPr lang="en-US" altLang="zh-CN" sz="3000" dirty="0">
                <a:latin typeface="+mn-ea"/>
              </a:rPr>
              <a:t>MTP</a:t>
            </a:r>
            <a:r>
              <a:rPr lang="zh-CN" altLang="en-US" sz="3000" dirty="0">
                <a:latin typeface="+mn-ea"/>
              </a:rPr>
              <a:t>：</a:t>
            </a:r>
            <a:endParaRPr lang="en-US" altLang="zh-CN" sz="3000" dirty="0">
              <a:latin typeface="+mn-ea"/>
            </a:endParaRPr>
          </a:p>
          <a:p>
            <a:pPr marL="0" indent="0">
              <a:lnSpc>
                <a:spcPct val="160000"/>
              </a:lnSpc>
              <a:buNone/>
            </a:pPr>
            <a:r>
              <a:rPr lang="zh-CN" altLang="en-US" sz="3000" dirty="0">
                <a:latin typeface="+mn-ea"/>
              </a:rPr>
              <a:t>方案一：红细胞、</a:t>
            </a:r>
            <a:r>
              <a:rPr lang="en-US" altLang="zh-CN" sz="3000" dirty="0">
                <a:latin typeface="+mn-ea"/>
              </a:rPr>
              <a:t>FFP</a:t>
            </a:r>
            <a:r>
              <a:rPr lang="zh-CN" altLang="en-US" sz="3000" dirty="0">
                <a:latin typeface="+mn-ea"/>
              </a:rPr>
              <a:t>、血小板按</a:t>
            </a:r>
            <a:r>
              <a:rPr lang="en-US" altLang="zh-CN" sz="3000" dirty="0">
                <a:latin typeface="+mn-ea"/>
              </a:rPr>
              <a:t>6</a:t>
            </a:r>
            <a:r>
              <a:rPr lang="zh-CN" altLang="en-US" sz="3000" dirty="0">
                <a:latin typeface="+mn-ea"/>
              </a:rPr>
              <a:t>：</a:t>
            </a:r>
            <a:r>
              <a:rPr lang="en-US" altLang="zh-CN" sz="3000" dirty="0">
                <a:latin typeface="+mn-ea"/>
              </a:rPr>
              <a:t>4</a:t>
            </a:r>
            <a:r>
              <a:rPr lang="zh-CN" altLang="en-US" sz="3000" dirty="0">
                <a:latin typeface="+mn-ea"/>
              </a:rPr>
              <a:t>：</a:t>
            </a:r>
            <a:r>
              <a:rPr lang="en-US" altLang="zh-CN" sz="3000" dirty="0">
                <a:latin typeface="+mn-ea"/>
              </a:rPr>
              <a:t>1</a:t>
            </a:r>
            <a:r>
              <a:rPr lang="zh-CN" altLang="en-US" sz="3000" dirty="0">
                <a:latin typeface="+mn-ea"/>
              </a:rPr>
              <a:t>输注，即相当于我国</a:t>
            </a:r>
            <a:r>
              <a:rPr lang="en-US" altLang="zh-CN" sz="3000" dirty="0">
                <a:latin typeface="+mn-ea"/>
              </a:rPr>
              <a:t>12 U</a:t>
            </a:r>
            <a:r>
              <a:rPr lang="zh-CN" altLang="en-US" sz="3000" dirty="0">
                <a:latin typeface="+mn-ea"/>
              </a:rPr>
              <a:t>红细胞：</a:t>
            </a:r>
            <a:r>
              <a:rPr lang="en-US" altLang="zh-CN" sz="3000" dirty="0">
                <a:latin typeface="+mn-ea"/>
              </a:rPr>
              <a:t>800 </a:t>
            </a:r>
            <a:r>
              <a:rPr lang="en-US" altLang="zh-CN" sz="3000" dirty="0" err="1">
                <a:latin typeface="+mn-ea"/>
              </a:rPr>
              <a:t>mlFFP</a:t>
            </a:r>
            <a:r>
              <a:rPr lang="zh-CN" altLang="en-US" sz="3000" dirty="0">
                <a:latin typeface="+mn-ea"/>
              </a:rPr>
              <a:t>：</a:t>
            </a:r>
            <a:r>
              <a:rPr lang="en-US" altLang="zh-CN" sz="3000" dirty="0">
                <a:latin typeface="+mn-ea"/>
              </a:rPr>
              <a:t>1 U</a:t>
            </a:r>
            <a:r>
              <a:rPr lang="zh-CN" altLang="en-US" sz="3000" dirty="0">
                <a:latin typeface="+mn-ea"/>
              </a:rPr>
              <a:t>血小板。</a:t>
            </a:r>
            <a:endParaRPr lang="en-US" altLang="zh-CN" sz="3000" dirty="0">
              <a:latin typeface="+mn-ea"/>
            </a:endParaRPr>
          </a:p>
          <a:p>
            <a:pPr marL="0" indent="0">
              <a:lnSpc>
                <a:spcPct val="160000"/>
              </a:lnSpc>
              <a:buNone/>
            </a:pPr>
            <a:r>
              <a:rPr lang="zh-CN" altLang="en-US" sz="3000" dirty="0">
                <a:latin typeface="+mn-ea"/>
              </a:rPr>
              <a:t>方案二：红细胞、</a:t>
            </a:r>
            <a:r>
              <a:rPr lang="en-US" altLang="zh-CN" sz="3000" dirty="0">
                <a:latin typeface="+mn-ea"/>
              </a:rPr>
              <a:t>FFP</a:t>
            </a:r>
            <a:r>
              <a:rPr lang="zh-CN" altLang="en-US" sz="3000" dirty="0">
                <a:latin typeface="+mn-ea"/>
              </a:rPr>
              <a:t>、血小板按</a:t>
            </a:r>
            <a:r>
              <a:rPr lang="en-US" altLang="zh-CN" sz="3000" dirty="0">
                <a:latin typeface="+mn-ea"/>
              </a:rPr>
              <a:t>1</a:t>
            </a:r>
            <a:r>
              <a:rPr lang="zh-CN" altLang="en-US" sz="3000" dirty="0">
                <a:latin typeface="+mn-ea"/>
              </a:rPr>
              <a:t>：</a:t>
            </a:r>
            <a:r>
              <a:rPr lang="en-US" altLang="zh-CN" sz="3000" dirty="0">
                <a:latin typeface="+mn-ea"/>
              </a:rPr>
              <a:t>1</a:t>
            </a:r>
            <a:r>
              <a:rPr lang="zh-CN" altLang="en-US" sz="3000" dirty="0">
                <a:latin typeface="+mn-ea"/>
              </a:rPr>
              <a:t>：</a:t>
            </a:r>
            <a:r>
              <a:rPr lang="en-US" altLang="zh-CN" sz="3000" dirty="0">
                <a:latin typeface="+mn-ea"/>
              </a:rPr>
              <a:t>1</a:t>
            </a:r>
            <a:r>
              <a:rPr lang="zh-CN" altLang="en-US" sz="3000" dirty="0">
                <a:latin typeface="+mn-ea"/>
              </a:rPr>
              <a:t>输注，即相当于我国</a:t>
            </a:r>
            <a:r>
              <a:rPr lang="en-US" altLang="zh-CN" sz="3000" dirty="0">
                <a:latin typeface="+mn-ea"/>
              </a:rPr>
              <a:t>1 U</a:t>
            </a:r>
            <a:r>
              <a:rPr lang="zh-CN" altLang="en-US" sz="3000" dirty="0">
                <a:latin typeface="+mn-ea"/>
              </a:rPr>
              <a:t>红细胞：</a:t>
            </a:r>
            <a:r>
              <a:rPr lang="en-US" altLang="zh-CN" sz="3000" dirty="0">
                <a:latin typeface="+mn-ea"/>
              </a:rPr>
              <a:t>100 </a:t>
            </a:r>
            <a:r>
              <a:rPr lang="en-US" altLang="zh-CN" sz="3000" dirty="0" err="1">
                <a:latin typeface="+mn-ea"/>
              </a:rPr>
              <a:t>mlFFP</a:t>
            </a:r>
            <a:r>
              <a:rPr lang="zh-CN" altLang="en-US" sz="3000" dirty="0">
                <a:latin typeface="+mn-ea"/>
              </a:rPr>
              <a:t>：</a:t>
            </a:r>
            <a:r>
              <a:rPr lang="en-US" altLang="zh-CN" sz="3000" dirty="0">
                <a:latin typeface="+mn-ea"/>
              </a:rPr>
              <a:t>1 U</a:t>
            </a:r>
            <a:r>
              <a:rPr lang="zh-CN" altLang="en-US" sz="3000" dirty="0">
                <a:latin typeface="+mn-ea"/>
              </a:rPr>
              <a:t>血小板，三者均是从</a:t>
            </a:r>
            <a:r>
              <a:rPr lang="en-US" altLang="zh-CN" sz="3000" dirty="0">
                <a:latin typeface="+mn-ea"/>
              </a:rPr>
              <a:t>200 ml</a:t>
            </a:r>
            <a:r>
              <a:rPr lang="zh-CN" altLang="en-US" sz="3000" dirty="0">
                <a:latin typeface="+mn-ea"/>
              </a:rPr>
              <a:t>全血分离。</a:t>
            </a:r>
            <a:endParaRPr lang="en-US" altLang="zh-CN" sz="3000" dirty="0">
              <a:latin typeface="+mn-ea"/>
            </a:endParaRPr>
          </a:p>
          <a:p>
            <a:pPr marL="0" indent="0">
              <a:lnSpc>
                <a:spcPct val="160000"/>
              </a:lnSpc>
              <a:buNone/>
            </a:pPr>
            <a:r>
              <a:rPr lang="zh-CN" altLang="en-US" sz="3000" dirty="0">
                <a:latin typeface="+mn-ea"/>
              </a:rPr>
              <a:t>尚无足够证据证明哪个方案更优，应根据患者临床表现及实验室检查结果</a:t>
            </a:r>
            <a:r>
              <a:rPr lang="en-US" altLang="zh-CN" sz="3000" dirty="0">
                <a:latin typeface="+mn-ea"/>
              </a:rPr>
              <a:t>(</a:t>
            </a:r>
            <a:r>
              <a:rPr lang="zh-CN" altLang="en-US" sz="3000" dirty="0">
                <a:latin typeface="+mn-ea"/>
              </a:rPr>
              <a:t>包括</a:t>
            </a:r>
            <a:r>
              <a:rPr lang="en-US" altLang="zh-CN" sz="3000" dirty="0">
                <a:latin typeface="+mn-ea"/>
              </a:rPr>
              <a:t>TEG)</a:t>
            </a:r>
            <a:r>
              <a:rPr lang="zh-CN" altLang="en-US" sz="3000" dirty="0">
                <a:latin typeface="+mn-ea"/>
              </a:rPr>
              <a:t>及时调整血液成分的输注量</a:t>
            </a:r>
            <a:r>
              <a:rPr lang="zh-CN" altLang="en-US" sz="3000" dirty="0" smtClean="0">
                <a:latin typeface="+mn-ea"/>
              </a:rPr>
              <a:t>。</a:t>
            </a:r>
            <a:endParaRPr lang="en-US" altLang="zh-CN" sz="3000" dirty="0" smtClean="0">
              <a:latin typeface="+mn-ea"/>
            </a:endParaRPr>
          </a:p>
          <a:p>
            <a:pPr marL="0" indent="0">
              <a:buNone/>
            </a:pPr>
            <a:endParaRPr lang="en-US" altLang="zh-CN" dirty="0" smtClean="0"/>
          </a:p>
          <a:p>
            <a:pPr marL="0" indent="0">
              <a:buNone/>
            </a:pPr>
            <a:r>
              <a:rPr lang="en-US" altLang="zh-CN" dirty="0"/>
              <a:t> </a:t>
            </a:r>
            <a:r>
              <a:rPr lang="en-US" altLang="zh-CN" dirty="0" smtClean="0"/>
              <a:t>                                      《</a:t>
            </a:r>
            <a:r>
              <a:rPr lang="zh-CN" altLang="en-US" dirty="0"/>
              <a:t>严重创伤输血专家共识</a:t>
            </a:r>
            <a:r>
              <a:rPr lang="en-US" altLang="zh-CN" dirty="0" smtClean="0"/>
              <a:t>》2013</a:t>
            </a:r>
            <a:endParaRPr lang="zh-CN"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8520" y="0"/>
            <a:ext cx="9252520"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504" y="1"/>
            <a:ext cx="878497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3906" name="Object 1026"/>
          <p:cNvGraphicFramePr>
            <a:graphicFrameLocks noGrp="1" noChangeAspect="1"/>
          </p:cNvGraphicFramePr>
          <p:nvPr>
            <p:ph idx="1"/>
          </p:nvPr>
        </p:nvGraphicFramePr>
        <p:xfrm>
          <a:off x="0" y="225425"/>
          <a:ext cx="9142413" cy="6418263"/>
        </p:xfrm>
        <a:graphic>
          <a:graphicData uri="http://schemas.openxmlformats.org/presentationml/2006/ole">
            <mc:AlternateContent xmlns:mc="http://schemas.openxmlformats.org/markup-compatibility/2006">
              <mc:Choice xmlns:v="urn:schemas-microsoft-com:vml" Requires="v">
                <p:oleObj spid="_x0000_s2100" name="Photo Editor 照片" r:id="rId1" imgW="26746200" imgH="18775680" progId="MSPhotoEd.3">
                  <p:embed/>
                </p:oleObj>
              </mc:Choice>
              <mc:Fallback>
                <p:oleObj name="Photo Editor 照片" r:id="rId1" imgW="26746200" imgH="18775680" progId="MSPhotoEd.3">
                  <p:embed/>
                  <p:pic>
                    <p:nvPicPr>
                      <p:cNvPr id="0" name="图片 2099"/>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25"/>
                        <a:ext cx="9142413" cy="6418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slide(fromTop)">
                                      <p:cBhvr>
                                        <p:cTn id="7" dur="5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856" y="0"/>
            <a:ext cx="912214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66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708688"/>
          </a:xfrm>
        </p:spPr>
        <p:txBody>
          <a:bodyPr>
            <a:normAutofit/>
          </a:bodyPr>
          <a:lstStyle/>
          <a:p>
            <a:r>
              <a:rPr lang="zh-CN" altLang="en-US" sz="3600" dirty="0" smtClean="0">
                <a:latin typeface="+mn-ea"/>
                <a:ea typeface="+mn-ea"/>
              </a:rPr>
              <a:t>④监测和疗效评估</a:t>
            </a:r>
            <a:endParaRPr lang="zh-CN" altLang="en-US" sz="3600" dirty="0">
              <a:latin typeface="+mn-ea"/>
              <a:ea typeface="+mn-ea"/>
            </a:endParaRPr>
          </a:p>
        </p:txBody>
      </p:sp>
      <p:sp>
        <p:nvSpPr>
          <p:cNvPr id="3" name="内容占位符 2"/>
          <p:cNvSpPr>
            <a:spLocks noGrp="1"/>
          </p:cNvSpPr>
          <p:nvPr>
            <p:ph idx="1"/>
          </p:nvPr>
        </p:nvSpPr>
        <p:spPr>
          <a:xfrm>
            <a:off x="251520" y="1628800"/>
            <a:ext cx="8435280" cy="4824536"/>
          </a:xfrm>
        </p:spPr>
        <p:txBody>
          <a:bodyPr>
            <a:normAutofit fontScale="85000" lnSpcReduction="20000"/>
          </a:bodyPr>
          <a:lstStyle/>
          <a:p>
            <a:pPr>
              <a:lnSpc>
                <a:spcPct val="170000"/>
              </a:lnSpc>
              <a:buFont typeface="Wingdings" panose="05000000000000000000" pitchFamily="2" charset="2"/>
              <a:buChar char="Ø"/>
            </a:pPr>
            <a:r>
              <a:rPr lang="zh-CN" altLang="zh-CN" dirty="0" smtClean="0">
                <a:latin typeface="+mn-ea"/>
              </a:rPr>
              <a:t>连续</a:t>
            </a:r>
            <a:r>
              <a:rPr lang="zh-CN" altLang="zh-CN" dirty="0">
                <a:latin typeface="+mn-ea"/>
              </a:rPr>
              <a:t>输注红细胞悬液</a:t>
            </a:r>
            <a:r>
              <a:rPr lang="en-US" altLang="zh-CN" dirty="0">
                <a:latin typeface="+mn-ea"/>
              </a:rPr>
              <a:t>15-18U</a:t>
            </a:r>
            <a:r>
              <a:rPr lang="zh-CN" altLang="zh-CN" dirty="0">
                <a:latin typeface="+mn-ea"/>
              </a:rPr>
              <a:t>，或输注红细胞悬液</a:t>
            </a:r>
            <a:r>
              <a:rPr lang="en-US" altLang="zh-CN" dirty="0">
                <a:latin typeface="+mn-ea"/>
              </a:rPr>
              <a:t>0.3U/Kg</a:t>
            </a:r>
            <a:r>
              <a:rPr lang="zh-CN" altLang="zh-CN" dirty="0">
                <a:latin typeface="+mn-ea"/>
              </a:rPr>
              <a:t>体重时，应立即检测血小板</a:t>
            </a:r>
            <a:r>
              <a:rPr lang="zh-CN" altLang="zh-CN" dirty="0" smtClean="0">
                <a:latin typeface="+mn-ea"/>
              </a:rPr>
              <a:t>计数</a:t>
            </a:r>
            <a:r>
              <a:rPr lang="zh-CN" altLang="en-US" dirty="0" smtClean="0">
                <a:latin typeface="+mn-ea"/>
              </a:rPr>
              <a:t>；</a:t>
            </a:r>
            <a:endParaRPr lang="en-US" altLang="zh-CN" dirty="0" smtClean="0">
              <a:latin typeface="+mn-ea"/>
            </a:endParaRPr>
          </a:p>
          <a:p>
            <a:pPr>
              <a:lnSpc>
                <a:spcPct val="170000"/>
              </a:lnSpc>
              <a:buFont typeface="Wingdings" panose="05000000000000000000" pitchFamily="2" charset="2"/>
              <a:buChar char="Ø"/>
            </a:pPr>
            <a:r>
              <a:rPr lang="zh-CN" altLang="zh-CN" dirty="0" smtClean="0">
                <a:latin typeface="+mn-ea"/>
              </a:rPr>
              <a:t>当</a:t>
            </a:r>
            <a:r>
              <a:rPr lang="zh-CN" altLang="zh-CN" dirty="0">
                <a:latin typeface="+mn-ea"/>
              </a:rPr>
              <a:t>输血量</a:t>
            </a:r>
            <a:r>
              <a:rPr lang="en-US" altLang="zh-CN" dirty="0">
                <a:latin typeface="+mn-ea"/>
              </a:rPr>
              <a:t>1-1.5</a:t>
            </a:r>
            <a:r>
              <a:rPr lang="zh-CN" altLang="zh-CN" dirty="0">
                <a:latin typeface="+mn-ea"/>
              </a:rPr>
              <a:t>倍于患者血容量时，应每隔</a:t>
            </a:r>
            <a:r>
              <a:rPr lang="en-US" altLang="zh-CN" dirty="0">
                <a:latin typeface="+mn-ea"/>
              </a:rPr>
              <a:t>1-2h</a:t>
            </a:r>
            <a:r>
              <a:rPr lang="zh-CN" altLang="zh-CN" dirty="0">
                <a:latin typeface="+mn-ea"/>
              </a:rPr>
              <a:t>检测</a:t>
            </a:r>
            <a:r>
              <a:rPr lang="en-US" altLang="zh-CN" dirty="0">
                <a:latin typeface="+mn-ea"/>
              </a:rPr>
              <a:t>1</a:t>
            </a:r>
            <a:r>
              <a:rPr lang="zh-CN" altLang="zh-CN" dirty="0">
                <a:latin typeface="+mn-ea"/>
              </a:rPr>
              <a:t>次患者的血常规、凝血常规及血气相关项目，以准确反映患者体内血凝及内环境</a:t>
            </a:r>
            <a:r>
              <a:rPr lang="zh-CN" altLang="zh-CN" dirty="0" smtClean="0">
                <a:latin typeface="+mn-ea"/>
              </a:rPr>
              <a:t>状态</a:t>
            </a:r>
            <a:endParaRPr lang="en-US" altLang="zh-CN" dirty="0">
              <a:latin typeface="+mn-ea"/>
            </a:endParaRPr>
          </a:p>
          <a:p>
            <a:pPr>
              <a:lnSpc>
                <a:spcPct val="170000"/>
              </a:lnSpc>
              <a:buFont typeface="Wingdings" panose="05000000000000000000" pitchFamily="2" charset="2"/>
              <a:buChar char="Ø"/>
            </a:pPr>
            <a:r>
              <a:rPr lang="zh-CN" altLang="zh-CN" dirty="0" smtClean="0">
                <a:latin typeface="+mn-ea"/>
              </a:rPr>
              <a:t>手术</a:t>
            </a:r>
            <a:r>
              <a:rPr lang="zh-CN" altLang="zh-CN" dirty="0">
                <a:latin typeface="+mn-ea"/>
              </a:rPr>
              <a:t>过程中，当输液输血量达到患者</a:t>
            </a:r>
            <a:r>
              <a:rPr lang="en-US" altLang="zh-CN" dirty="0">
                <a:latin typeface="+mn-ea"/>
              </a:rPr>
              <a:t>1</a:t>
            </a:r>
            <a:r>
              <a:rPr lang="zh-CN" altLang="zh-CN" dirty="0">
                <a:latin typeface="+mn-ea"/>
              </a:rPr>
              <a:t>倍血容量时，应检测</a:t>
            </a:r>
            <a:r>
              <a:rPr lang="en-US" altLang="zh-CN" dirty="0">
                <a:latin typeface="+mn-ea"/>
              </a:rPr>
              <a:t>1</a:t>
            </a:r>
            <a:r>
              <a:rPr lang="zh-CN" altLang="zh-CN" dirty="0">
                <a:latin typeface="+mn-ea"/>
              </a:rPr>
              <a:t>次患者的血常规、凝血常规、特别注意血小板计数及血浆纤维蛋白原水平的变化</a:t>
            </a:r>
            <a:r>
              <a:rPr lang="zh-CN" altLang="zh-CN" dirty="0" smtClean="0">
                <a:latin typeface="+mn-ea"/>
              </a:rPr>
              <a:t>。</a:t>
            </a:r>
            <a:endParaRPr lang="en-US" altLang="zh-CN" dirty="0" smtClean="0">
              <a:latin typeface="+mn-ea"/>
            </a:endParaRPr>
          </a:p>
          <a:p>
            <a:pPr>
              <a:lnSpc>
                <a:spcPct val="170000"/>
              </a:lnSpc>
              <a:buFont typeface="Wingdings" panose="05000000000000000000" pitchFamily="2" charset="2"/>
              <a:buChar char="Ø"/>
            </a:pPr>
            <a:r>
              <a:rPr lang="zh-CN" altLang="zh-CN" dirty="0" smtClean="0">
                <a:latin typeface="+mn-ea"/>
              </a:rPr>
              <a:t>有</a:t>
            </a:r>
            <a:r>
              <a:rPr lang="zh-CN" altLang="zh-CN" dirty="0">
                <a:latin typeface="+mn-ea"/>
              </a:rPr>
              <a:t>条件医疗机构进行血栓弹力图检测，指导临床输血。</a:t>
            </a:r>
            <a:endParaRPr lang="zh-CN" altLang="zh-CN" dirty="0">
              <a:latin typeface="+mn-ea"/>
            </a:endParaRPr>
          </a:p>
          <a:p>
            <a:endParaRPr lang="zh-CN"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normAutofit/>
          </a:bodyPr>
          <a:lstStyle/>
          <a:p>
            <a:r>
              <a:rPr lang="zh-CN" altLang="en-US" sz="3600" dirty="0" smtClean="0">
                <a:latin typeface="+mn-ea"/>
                <a:ea typeface="+mn-ea"/>
              </a:rPr>
              <a:t>凝血功能异常的判断</a:t>
            </a:r>
            <a:endParaRPr lang="zh-CN" altLang="en-US" sz="3600" dirty="0">
              <a:latin typeface="+mn-ea"/>
              <a:ea typeface="+mn-ea"/>
            </a:endParaRPr>
          </a:p>
        </p:txBody>
      </p:sp>
      <p:sp>
        <p:nvSpPr>
          <p:cNvPr id="3" name="内容占位符 2"/>
          <p:cNvSpPr>
            <a:spLocks noGrp="1"/>
          </p:cNvSpPr>
          <p:nvPr>
            <p:ph idx="1"/>
          </p:nvPr>
        </p:nvSpPr>
        <p:spPr>
          <a:xfrm>
            <a:off x="457200" y="1628800"/>
            <a:ext cx="8229600" cy="5040560"/>
          </a:xfrm>
        </p:spPr>
        <p:txBody>
          <a:bodyPr>
            <a:normAutofit/>
          </a:bodyPr>
          <a:lstStyle/>
          <a:p>
            <a:pPr marL="0" indent="0">
              <a:lnSpc>
                <a:spcPct val="150000"/>
              </a:lnSpc>
              <a:buNone/>
            </a:pPr>
            <a:r>
              <a:rPr lang="zh-CN" altLang="en-US" dirty="0">
                <a:latin typeface="+mn-ea"/>
              </a:rPr>
              <a:t>常规的凝血</a:t>
            </a:r>
            <a:r>
              <a:rPr lang="zh-CN" altLang="en-US" dirty="0" smtClean="0">
                <a:latin typeface="+mn-ea"/>
              </a:rPr>
              <a:t>指标使用血浆而不是全血进行</a:t>
            </a:r>
            <a:r>
              <a:rPr lang="zh-CN" altLang="en-US" dirty="0">
                <a:latin typeface="+mn-ea"/>
              </a:rPr>
              <a:t>检测</a:t>
            </a:r>
            <a:r>
              <a:rPr lang="zh-CN" altLang="en-US" dirty="0" smtClean="0">
                <a:latin typeface="+mn-ea"/>
              </a:rPr>
              <a:t>，故有</a:t>
            </a:r>
            <a:r>
              <a:rPr lang="zh-CN" altLang="en-US" dirty="0">
                <a:latin typeface="+mn-ea"/>
              </a:rPr>
              <a:t>一定</a:t>
            </a:r>
            <a:r>
              <a:rPr lang="zh-CN" altLang="en-US" dirty="0" smtClean="0">
                <a:latin typeface="+mn-ea"/>
              </a:rPr>
              <a:t>局限性。血小板计数不能</a:t>
            </a:r>
            <a:r>
              <a:rPr lang="zh-CN" altLang="en-US" dirty="0">
                <a:latin typeface="+mn-ea"/>
              </a:rPr>
              <a:t>反映其功能状况</a:t>
            </a:r>
            <a:r>
              <a:rPr lang="zh-CN" altLang="en-US" dirty="0" smtClean="0">
                <a:latin typeface="+mn-ea"/>
              </a:rPr>
              <a:t>，更缺乏</a:t>
            </a:r>
            <a:r>
              <a:rPr lang="zh-CN" altLang="en-US" dirty="0">
                <a:latin typeface="+mn-ea"/>
              </a:rPr>
              <a:t>实时</a:t>
            </a:r>
            <a:r>
              <a:rPr lang="zh-CN" altLang="en-US" dirty="0" smtClean="0">
                <a:latin typeface="+mn-ea"/>
              </a:rPr>
              <a:t>性，而血栓</a:t>
            </a:r>
            <a:r>
              <a:rPr lang="zh-CN" altLang="en-US" dirty="0">
                <a:latin typeface="+mn-ea"/>
              </a:rPr>
              <a:t>弹力</a:t>
            </a:r>
            <a:r>
              <a:rPr lang="zh-CN" altLang="en-US" dirty="0" smtClean="0">
                <a:latin typeface="+mn-ea"/>
              </a:rPr>
              <a:t>图（</a:t>
            </a:r>
            <a:r>
              <a:rPr lang="en-US" altLang="zh-CN" dirty="0" smtClean="0">
                <a:latin typeface="+mn-ea"/>
              </a:rPr>
              <a:t>TEG</a:t>
            </a:r>
            <a:r>
              <a:rPr lang="zh-CN" altLang="en-US" dirty="0" smtClean="0">
                <a:latin typeface="+mn-ea"/>
              </a:rPr>
              <a:t>）包括</a:t>
            </a:r>
            <a:r>
              <a:rPr lang="zh-CN" altLang="en-US" dirty="0">
                <a:latin typeface="+mn-ea"/>
              </a:rPr>
              <a:t>凝血与纤溶两部分，能动态反映凝血</a:t>
            </a:r>
            <a:r>
              <a:rPr lang="zh-CN" altLang="en-US" dirty="0" smtClean="0">
                <a:latin typeface="+mn-ea"/>
              </a:rPr>
              <a:t>状态</a:t>
            </a:r>
            <a:r>
              <a:rPr lang="zh-CN" altLang="en-US" dirty="0">
                <a:latin typeface="+mn-ea"/>
              </a:rPr>
              <a:t>，</a:t>
            </a:r>
            <a:r>
              <a:rPr lang="zh-CN" altLang="en-US" dirty="0" smtClean="0">
                <a:latin typeface="+mn-ea"/>
              </a:rPr>
              <a:t>有</a:t>
            </a:r>
            <a:r>
              <a:rPr lang="zh-CN" altLang="en-US" dirty="0">
                <a:latin typeface="+mn-ea"/>
              </a:rPr>
              <a:t>条件的</a:t>
            </a:r>
            <a:r>
              <a:rPr lang="zh-CN" altLang="en-US" dirty="0" smtClean="0">
                <a:latin typeface="+mn-ea"/>
              </a:rPr>
              <a:t>医院应使用</a:t>
            </a:r>
            <a:r>
              <a:rPr lang="en-US" altLang="zh-CN" dirty="0" smtClean="0">
                <a:latin typeface="+mn-ea"/>
              </a:rPr>
              <a:t>TEG</a:t>
            </a:r>
            <a:r>
              <a:rPr lang="zh-CN" altLang="en-US" dirty="0" smtClean="0">
                <a:latin typeface="+mn-ea"/>
              </a:rPr>
              <a:t>来动态</a:t>
            </a:r>
            <a:r>
              <a:rPr lang="zh-CN" altLang="en-US" dirty="0">
                <a:latin typeface="+mn-ea"/>
              </a:rPr>
              <a:t>评估创伤性凝血病的特征和指导</a:t>
            </a:r>
            <a:r>
              <a:rPr lang="zh-CN" altLang="en-US" dirty="0" smtClean="0">
                <a:latin typeface="+mn-ea"/>
              </a:rPr>
              <a:t>输血。</a:t>
            </a:r>
            <a:endParaRPr lang="en-US" altLang="zh-CN" dirty="0" smtClean="0">
              <a:latin typeface="+mn-ea"/>
            </a:endParaRPr>
          </a:p>
          <a:p>
            <a:pPr marL="0" indent="0">
              <a:lnSpc>
                <a:spcPct val="170000"/>
              </a:lnSpc>
              <a:buNone/>
            </a:pPr>
            <a:r>
              <a:rPr lang="en-US" altLang="zh-CN" dirty="0" smtClean="0">
                <a:latin typeface="+mn-ea"/>
              </a:rPr>
              <a:t>TEGMA</a:t>
            </a:r>
            <a:r>
              <a:rPr lang="zh-CN" altLang="en-US" dirty="0">
                <a:latin typeface="+mn-ea"/>
              </a:rPr>
              <a:t>值</a:t>
            </a:r>
            <a:r>
              <a:rPr lang="zh-CN" altLang="en-US" dirty="0" smtClean="0">
                <a:latin typeface="+mn-ea"/>
              </a:rPr>
              <a:t>降低提示</a:t>
            </a:r>
            <a:r>
              <a:rPr lang="zh-CN" altLang="en-US" dirty="0">
                <a:latin typeface="+mn-ea"/>
              </a:rPr>
              <a:t>血小板功能</a:t>
            </a:r>
            <a:r>
              <a:rPr lang="zh-CN" altLang="en-US" dirty="0" smtClean="0">
                <a:latin typeface="+mn-ea"/>
              </a:rPr>
              <a:t>低下，</a:t>
            </a:r>
            <a:r>
              <a:rPr lang="zh-CN" altLang="en-US" dirty="0">
                <a:latin typeface="+mn-ea"/>
              </a:rPr>
              <a:t>血小板输</a:t>
            </a:r>
            <a:r>
              <a:rPr lang="zh-CN" altLang="en-US" dirty="0" smtClean="0">
                <a:latin typeface="+mn-ea"/>
              </a:rPr>
              <a:t>注指征应放宽；而冷沉淀的输注量要参考</a:t>
            </a:r>
            <a:r>
              <a:rPr lang="en-US" altLang="zh-CN" dirty="0" smtClean="0">
                <a:latin typeface="+mn-ea"/>
              </a:rPr>
              <a:t>TEG</a:t>
            </a:r>
            <a:r>
              <a:rPr lang="zh-CN" altLang="en-US" dirty="0" smtClean="0">
                <a:latin typeface="+mn-ea"/>
              </a:rPr>
              <a:t>的</a:t>
            </a:r>
            <a:r>
              <a:rPr lang="en-US" altLang="zh-CN" dirty="0" smtClean="0">
                <a:latin typeface="+mn-ea"/>
              </a:rPr>
              <a:t>K</a:t>
            </a:r>
            <a:r>
              <a:rPr lang="zh-CN" altLang="en-US" dirty="0" smtClean="0">
                <a:latin typeface="+mn-ea"/>
              </a:rPr>
              <a:t>值。</a:t>
            </a:r>
            <a:endParaRPr lang="zh-CN" altLang="en-US" dirty="0">
              <a:latin typeface="+mn-ea"/>
            </a:endParaRPr>
          </a:p>
          <a:p>
            <a:pPr marL="0" indent="0">
              <a:lnSpc>
                <a:spcPct val="170000"/>
              </a:lnSpc>
              <a:buNone/>
            </a:pPr>
            <a:endParaRPr lang="zh-CN" altLang="en-US" dirty="0">
              <a:latin typeface="+mn-ea"/>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74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4594" y="0"/>
            <a:ext cx="923859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descr="http://i01.pic.sogou.com/9a34f3f141f95ce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293096"/>
            <a:ext cx="2333625" cy="2343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636680"/>
          </a:xfrm>
        </p:spPr>
        <p:txBody>
          <a:bodyPr>
            <a:normAutofit/>
          </a:bodyPr>
          <a:lstStyle/>
          <a:p>
            <a:r>
              <a:rPr lang="zh-CN" altLang="zh-CN" sz="3600" dirty="0"/>
              <a:t>产科出血的大量输血</a:t>
            </a:r>
            <a:r>
              <a:rPr lang="zh-CN" altLang="zh-CN" sz="3600" dirty="0" smtClean="0"/>
              <a:t>策略</a:t>
            </a:r>
            <a:endParaRPr lang="zh-CN" altLang="en-US" sz="3600" dirty="0"/>
          </a:p>
        </p:txBody>
      </p:sp>
      <p:sp>
        <p:nvSpPr>
          <p:cNvPr id="3" name="内容占位符 2"/>
          <p:cNvSpPr>
            <a:spLocks noGrp="1"/>
          </p:cNvSpPr>
          <p:nvPr>
            <p:ph idx="1"/>
          </p:nvPr>
        </p:nvSpPr>
        <p:spPr>
          <a:xfrm>
            <a:off x="395536" y="1628800"/>
            <a:ext cx="8373616" cy="4824536"/>
          </a:xfrm>
        </p:spPr>
        <p:txBody>
          <a:bodyPr>
            <a:normAutofit fontScale="92500"/>
          </a:bodyPr>
          <a:lstStyle/>
          <a:p>
            <a:pPr marL="0" indent="0">
              <a:lnSpc>
                <a:spcPct val="150000"/>
              </a:lnSpc>
              <a:buNone/>
            </a:pPr>
            <a:r>
              <a:rPr lang="zh-CN" altLang="zh-CN" dirty="0" smtClean="0">
                <a:latin typeface="+mn-ea"/>
              </a:rPr>
              <a:t>产后出血定义</a:t>
            </a:r>
            <a:r>
              <a:rPr lang="zh-CN" altLang="en-US" dirty="0" smtClean="0">
                <a:latin typeface="+mn-ea"/>
              </a:rPr>
              <a:t>：</a:t>
            </a:r>
            <a:endParaRPr lang="en-US" altLang="zh-CN" dirty="0" smtClean="0">
              <a:latin typeface="+mn-ea"/>
            </a:endParaRPr>
          </a:p>
          <a:p>
            <a:pPr marL="0" indent="0">
              <a:lnSpc>
                <a:spcPct val="150000"/>
              </a:lnSpc>
              <a:buNone/>
            </a:pPr>
            <a:r>
              <a:rPr lang="en-US" altLang="zh-CN" dirty="0">
                <a:latin typeface="+mn-ea"/>
              </a:rPr>
              <a:t> </a:t>
            </a:r>
            <a:r>
              <a:rPr lang="en-US" altLang="zh-CN" dirty="0" smtClean="0">
                <a:latin typeface="+mn-ea"/>
              </a:rPr>
              <a:t> </a:t>
            </a:r>
            <a:r>
              <a:rPr lang="zh-CN" altLang="zh-CN" dirty="0" smtClean="0">
                <a:latin typeface="+mn-ea"/>
              </a:rPr>
              <a:t>胎儿</a:t>
            </a:r>
            <a:r>
              <a:rPr lang="zh-CN" altLang="zh-CN" dirty="0">
                <a:latin typeface="+mn-ea"/>
              </a:rPr>
              <a:t>娩出后</a:t>
            </a:r>
            <a:r>
              <a:rPr lang="en-US" altLang="zh-CN" dirty="0">
                <a:latin typeface="+mn-ea"/>
              </a:rPr>
              <a:t>24h</a:t>
            </a:r>
            <a:r>
              <a:rPr lang="zh-CN" altLang="zh-CN" dirty="0">
                <a:latin typeface="+mn-ea"/>
              </a:rPr>
              <a:t>内，阴道分娩者出血量</a:t>
            </a:r>
            <a:r>
              <a:rPr lang="en-US" altLang="zh-CN" dirty="0">
                <a:latin typeface="+mn-ea"/>
              </a:rPr>
              <a:t>≥500ml</a:t>
            </a:r>
            <a:r>
              <a:rPr lang="zh-CN" altLang="zh-CN" dirty="0">
                <a:latin typeface="+mn-ea"/>
              </a:rPr>
              <a:t>、剖宫产分娩者出血量</a:t>
            </a:r>
            <a:r>
              <a:rPr lang="en-US" altLang="zh-CN" dirty="0">
                <a:latin typeface="+mn-ea"/>
              </a:rPr>
              <a:t>≥1000ml</a:t>
            </a:r>
            <a:r>
              <a:rPr lang="zh-CN" altLang="zh-CN" dirty="0" smtClean="0">
                <a:latin typeface="+mn-ea"/>
              </a:rPr>
              <a:t>；出血</a:t>
            </a:r>
            <a:r>
              <a:rPr lang="zh-CN" altLang="zh-CN" dirty="0">
                <a:latin typeface="+mn-ea"/>
              </a:rPr>
              <a:t>量</a:t>
            </a:r>
            <a:r>
              <a:rPr lang="en-US" altLang="zh-CN" dirty="0">
                <a:latin typeface="+mn-ea"/>
              </a:rPr>
              <a:t>≥</a:t>
            </a:r>
            <a:r>
              <a:rPr lang="en-US" altLang="zh-CN" dirty="0" smtClean="0">
                <a:latin typeface="+mn-ea"/>
              </a:rPr>
              <a:t>1000ml</a:t>
            </a:r>
            <a:r>
              <a:rPr lang="zh-CN" altLang="en-US" dirty="0" smtClean="0">
                <a:latin typeface="+mn-ea"/>
              </a:rPr>
              <a:t>为</a:t>
            </a:r>
            <a:r>
              <a:rPr lang="zh-CN" altLang="zh-CN" dirty="0">
                <a:latin typeface="+mn-ea"/>
              </a:rPr>
              <a:t>严重</a:t>
            </a:r>
            <a:r>
              <a:rPr lang="zh-CN" altLang="zh-CN" dirty="0" smtClean="0">
                <a:latin typeface="+mn-ea"/>
              </a:rPr>
              <a:t>产后出血</a:t>
            </a:r>
            <a:r>
              <a:rPr lang="zh-CN" altLang="en-US" dirty="0" smtClean="0">
                <a:latin typeface="+mn-ea"/>
              </a:rPr>
              <a:t>。</a:t>
            </a:r>
            <a:endParaRPr lang="en-US" altLang="zh-CN" dirty="0">
              <a:latin typeface="+mn-ea"/>
            </a:endParaRPr>
          </a:p>
          <a:p>
            <a:pPr marL="0" indent="0">
              <a:lnSpc>
                <a:spcPct val="150000"/>
              </a:lnSpc>
              <a:buNone/>
            </a:pPr>
            <a:r>
              <a:rPr lang="zh-CN" altLang="zh-CN" dirty="0" smtClean="0">
                <a:latin typeface="+mn-ea"/>
              </a:rPr>
              <a:t>产后出血特点</a:t>
            </a:r>
            <a:r>
              <a:rPr lang="zh-CN" altLang="en-US" dirty="0" smtClean="0">
                <a:latin typeface="+mn-ea"/>
              </a:rPr>
              <a:t>：</a:t>
            </a:r>
            <a:endParaRPr lang="en-US" altLang="zh-CN" dirty="0" smtClean="0">
              <a:latin typeface="+mn-ea"/>
            </a:endParaRPr>
          </a:p>
          <a:p>
            <a:pPr marL="0" indent="0">
              <a:lnSpc>
                <a:spcPct val="150000"/>
              </a:lnSpc>
              <a:buNone/>
            </a:pPr>
            <a:r>
              <a:rPr lang="en-US" altLang="zh-CN" dirty="0">
                <a:latin typeface="+mn-ea"/>
              </a:rPr>
              <a:t> </a:t>
            </a:r>
            <a:r>
              <a:rPr lang="en-US" altLang="zh-CN" dirty="0" smtClean="0">
                <a:latin typeface="+mn-ea"/>
              </a:rPr>
              <a:t>   </a:t>
            </a:r>
            <a:r>
              <a:rPr lang="zh-CN" altLang="zh-CN" dirty="0" smtClean="0">
                <a:latin typeface="+mn-ea"/>
              </a:rPr>
              <a:t>急性</a:t>
            </a:r>
            <a:r>
              <a:rPr lang="zh-CN" altLang="zh-CN" dirty="0">
                <a:latin typeface="+mn-ea"/>
              </a:rPr>
              <a:t>大出血，代偿能力强</a:t>
            </a:r>
            <a:r>
              <a:rPr lang="zh-CN" altLang="en-US" dirty="0">
                <a:latin typeface="+mn-ea"/>
              </a:rPr>
              <a:t>；</a:t>
            </a:r>
            <a:endParaRPr lang="en-US" altLang="zh-CN" dirty="0">
              <a:latin typeface="+mn-ea"/>
            </a:endParaRPr>
          </a:p>
          <a:p>
            <a:pPr marL="0" indent="0">
              <a:lnSpc>
                <a:spcPct val="150000"/>
              </a:lnSpc>
              <a:buNone/>
            </a:pPr>
            <a:r>
              <a:rPr lang="en-US" altLang="zh-CN" dirty="0" smtClean="0">
                <a:latin typeface="+mn-ea"/>
              </a:rPr>
              <a:t>    </a:t>
            </a:r>
            <a:r>
              <a:rPr lang="zh-CN" altLang="zh-CN" dirty="0" smtClean="0">
                <a:latin typeface="+mn-ea"/>
              </a:rPr>
              <a:t>拐点</a:t>
            </a:r>
            <a:r>
              <a:rPr lang="zh-CN" altLang="zh-CN" dirty="0">
                <a:latin typeface="+mn-ea"/>
              </a:rPr>
              <a:t>明显，从代偿可能突然发生失代偿</a:t>
            </a:r>
            <a:r>
              <a:rPr lang="zh-CN" altLang="en-US" dirty="0">
                <a:latin typeface="+mn-ea"/>
              </a:rPr>
              <a:t>；</a:t>
            </a:r>
            <a:endParaRPr lang="en-US" altLang="zh-CN" dirty="0">
              <a:latin typeface="+mn-ea"/>
            </a:endParaRPr>
          </a:p>
          <a:p>
            <a:pPr marL="0" indent="0">
              <a:lnSpc>
                <a:spcPct val="150000"/>
              </a:lnSpc>
              <a:buNone/>
            </a:pPr>
            <a:r>
              <a:rPr lang="en-US" altLang="zh-CN" dirty="0" smtClean="0">
                <a:latin typeface="+mn-ea"/>
              </a:rPr>
              <a:t>    </a:t>
            </a:r>
            <a:r>
              <a:rPr lang="zh-CN" altLang="zh-CN" dirty="0" smtClean="0">
                <a:latin typeface="+mn-ea"/>
              </a:rPr>
              <a:t>大量</a:t>
            </a:r>
            <a:r>
              <a:rPr lang="zh-CN" altLang="zh-CN" dirty="0">
                <a:latin typeface="+mn-ea"/>
              </a:rPr>
              <a:t>消耗凝血因子易发生</a:t>
            </a:r>
            <a:r>
              <a:rPr lang="en-US" altLang="zh-CN" dirty="0">
                <a:latin typeface="+mn-ea"/>
              </a:rPr>
              <a:t>DIC</a:t>
            </a:r>
            <a:r>
              <a:rPr lang="zh-CN" altLang="zh-CN" dirty="0">
                <a:latin typeface="+mn-ea"/>
              </a:rPr>
              <a:t>。</a:t>
            </a:r>
            <a:endParaRPr lang="en-US" altLang="zh-CN" dirty="0">
              <a:latin typeface="+mn-ea"/>
            </a:endParaRPr>
          </a:p>
          <a:p>
            <a:endParaRPr lang="zh-CN" alt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             目    录</a:t>
            </a:r>
            <a:endParaRPr lang="zh-CN" altLang="en-US" dirty="0"/>
          </a:p>
        </p:txBody>
      </p:sp>
      <p:sp>
        <p:nvSpPr>
          <p:cNvPr id="3" name="内容占位符 2"/>
          <p:cNvSpPr>
            <a:spLocks noGrp="1"/>
          </p:cNvSpPr>
          <p:nvPr>
            <p:ph idx="1"/>
          </p:nvPr>
        </p:nvSpPr>
        <p:spPr/>
        <p:txBody>
          <a:bodyPr>
            <a:normAutofit/>
          </a:bodyPr>
          <a:lstStyle/>
          <a:p>
            <a:pPr marL="0" indent="0">
              <a:lnSpc>
                <a:spcPct val="150000"/>
              </a:lnSpc>
              <a:buNone/>
            </a:pPr>
            <a:r>
              <a:rPr lang="zh-CN" altLang="en-US" sz="3200" dirty="0">
                <a:solidFill>
                  <a:schemeClr val="bg1">
                    <a:lumMod val="50000"/>
                  </a:schemeClr>
                </a:solidFill>
                <a:latin typeface="+mn-ea"/>
              </a:rPr>
              <a:t>一、</a:t>
            </a:r>
            <a:r>
              <a:rPr lang="zh-CN" altLang="en-US" sz="3200" dirty="0" smtClean="0">
                <a:solidFill>
                  <a:schemeClr val="bg1">
                    <a:lumMod val="50000"/>
                  </a:schemeClr>
                </a:solidFill>
                <a:latin typeface="+mn-ea"/>
              </a:rPr>
              <a:t>成份血简介</a:t>
            </a:r>
            <a:endParaRPr lang="en-US" altLang="zh-CN" sz="3200" dirty="0" smtClean="0">
              <a:solidFill>
                <a:schemeClr val="bg1">
                  <a:lumMod val="50000"/>
                </a:schemeClr>
              </a:solidFill>
              <a:latin typeface="+mn-ea"/>
            </a:endParaRPr>
          </a:p>
          <a:p>
            <a:pPr marL="0" indent="0">
              <a:lnSpc>
                <a:spcPct val="150000"/>
              </a:lnSpc>
              <a:buNone/>
            </a:pPr>
            <a:r>
              <a:rPr lang="zh-CN" altLang="en-US" sz="3200" dirty="0" smtClean="0">
                <a:solidFill>
                  <a:schemeClr val="bg1">
                    <a:lumMod val="50000"/>
                  </a:schemeClr>
                </a:solidFill>
                <a:latin typeface="+mn-ea"/>
              </a:rPr>
              <a:t>二</a:t>
            </a:r>
            <a:r>
              <a:rPr lang="zh-CN" altLang="en-US" sz="3200" dirty="0">
                <a:solidFill>
                  <a:schemeClr val="bg1">
                    <a:lumMod val="50000"/>
                  </a:schemeClr>
                </a:solidFill>
                <a:latin typeface="+mn-ea"/>
              </a:rPr>
              <a:t>、重症患者合并贫血</a:t>
            </a:r>
            <a:r>
              <a:rPr lang="zh-CN" altLang="en-US" sz="3200" dirty="0" smtClean="0">
                <a:solidFill>
                  <a:schemeClr val="bg1">
                    <a:lumMod val="50000"/>
                  </a:schemeClr>
                </a:solidFill>
                <a:latin typeface="+mn-ea"/>
              </a:rPr>
              <a:t>的输血管理</a:t>
            </a:r>
            <a:endParaRPr lang="en-US" altLang="zh-CN" sz="3200" dirty="0" smtClean="0">
              <a:solidFill>
                <a:schemeClr val="bg1">
                  <a:lumMod val="50000"/>
                </a:schemeClr>
              </a:solidFill>
              <a:latin typeface="+mn-ea"/>
            </a:endParaRPr>
          </a:p>
          <a:p>
            <a:pPr marL="0" indent="0">
              <a:lnSpc>
                <a:spcPct val="150000"/>
              </a:lnSpc>
              <a:buNone/>
            </a:pPr>
            <a:r>
              <a:rPr lang="zh-CN" altLang="en-US" sz="3200" dirty="0">
                <a:solidFill>
                  <a:schemeClr val="bg1">
                    <a:lumMod val="50000"/>
                  </a:schemeClr>
                </a:solidFill>
                <a:latin typeface="+mn-ea"/>
              </a:rPr>
              <a:t>三、中小量出血患者</a:t>
            </a:r>
            <a:r>
              <a:rPr lang="zh-CN" altLang="en-US" sz="3200" dirty="0" smtClean="0">
                <a:solidFill>
                  <a:schemeClr val="bg1">
                    <a:lumMod val="50000"/>
                  </a:schemeClr>
                </a:solidFill>
                <a:latin typeface="+mn-ea"/>
              </a:rPr>
              <a:t>的输血管理</a:t>
            </a:r>
            <a:endParaRPr lang="en-US" altLang="zh-CN" sz="3200" dirty="0" smtClean="0">
              <a:solidFill>
                <a:schemeClr val="bg1">
                  <a:lumMod val="50000"/>
                </a:schemeClr>
              </a:solidFill>
              <a:latin typeface="+mn-ea"/>
            </a:endParaRPr>
          </a:p>
          <a:p>
            <a:pPr marL="0" indent="0">
              <a:lnSpc>
                <a:spcPct val="150000"/>
              </a:lnSpc>
              <a:buNone/>
            </a:pPr>
            <a:r>
              <a:rPr lang="zh-CN" altLang="en-US" sz="3200" dirty="0" smtClean="0">
                <a:solidFill>
                  <a:schemeClr val="bg1">
                    <a:lumMod val="50000"/>
                  </a:schemeClr>
                </a:solidFill>
                <a:latin typeface="+mn-ea"/>
              </a:rPr>
              <a:t>四</a:t>
            </a:r>
            <a:r>
              <a:rPr lang="zh-CN" altLang="en-US" sz="3200" dirty="0">
                <a:solidFill>
                  <a:schemeClr val="bg1">
                    <a:lumMod val="50000"/>
                  </a:schemeClr>
                </a:solidFill>
                <a:latin typeface="+mn-ea"/>
              </a:rPr>
              <a:t>、大量失血患者的输血</a:t>
            </a:r>
            <a:r>
              <a:rPr lang="zh-CN" altLang="en-US" sz="3200" dirty="0" smtClean="0">
                <a:solidFill>
                  <a:schemeClr val="bg1">
                    <a:lumMod val="50000"/>
                  </a:schemeClr>
                </a:solidFill>
                <a:latin typeface="+mn-ea"/>
              </a:rPr>
              <a:t>管理</a:t>
            </a:r>
            <a:endParaRPr lang="en-US" altLang="zh-CN" sz="3200" dirty="0" smtClean="0">
              <a:solidFill>
                <a:schemeClr val="bg1">
                  <a:lumMod val="50000"/>
                </a:schemeClr>
              </a:solidFill>
              <a:latin typeface="+mn-ea"/>
            </a:endParaRPr>
          </a:p>
          <a:p>
            <a:pPr marL="0" indent="0">
              <a:lnSpc>
                <a:spcPct val="150000"/>
              </a:lnSpc>
              <a:buNone/>
            </a:pPr>
            <a:r>
              <a:rPr lang="zh-CN" altLang="en-US" sz="3200" dirty="0" smtClean="0">
                <a:latin typeface="+mn-ea"/>
              </a:rPr>
              <a:t>五</a:t>
            </a:r>
            <a:r>
              <a:rPr lang="zh-CN" altLang="en-US" sz="3200" dirty="0">
                <a:latin typeface="+mn-ea"/>
              </a:rPr>
              <a:t>、我国合理输血现状</a:t>
            </a:r>
            <a:endParaRPr lang="zh-CN" altLang="en-US" sz="3200" dirty="0">
              <a:latin typeface="+mn-ea"/>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564672"/>
          </a:xfrm>
        </p:spPr>
        <p:txBody>
          <a:bodyPr>
            <a:normAutofit fontScale="90000"/>
          </a:bodyPr>
          <a:lstStyle/>
          <a:p>
            <a:r>
              <a:rPr lang="en-US" altLang="zh-CN" sz="3600" dirty="0" smtClean="0">
                <a:latin typeface="+mn-ea"/>
                <a:ea typeface="+mn-ea"/>
              </a:rPr>
              <a:t>1</a:t>
            </a:r>
            <a:r>
              <a:rPr lang="zh-CN" altLang="en-US" sz="3600" dirty="0" smtClean="0">
                <a:latin typeface="+mn-ea"/>
                <a:ea typeface="+mn-ea"/>
              </a:rPr>
              <a:t>、</a:t>
            </a:r>
            <a:r>
              <a:rPr lang="zh-CN" altLang="zh-CN" sz="3600" dirty="0" smtClean="0">
                <a:latin typeface="+mn-ea"/>
                <a:ea typeface="+mn-ea"/>
              </a:rPr>
              <a:t>大量</a:t>
            </a:r>
            <a:r>
              <a:rPr lang="zh-CN" altLang="zh-CN" sz="3600" dirty="0">
                <a:latin typeface="+mn-ea"/>
                <a:ea typeface="+mn-ea"/>
              </a:rPr>
              <a:t>输血的现状</a:t>
            </a:r>
            <a:endParaRPr lang="zh-CN" altLang="en-US" sz="3600" dirty="0">
              <a:latin typeface="+mn-ea"/>
              <a:ea typeface="+mn-ea"/>
            </a:endParaRPr>
          </a:p>
        </p:txBody>
      </p:sp>
      <p:sp>
        <p:nvSpPr>
          <p:cNvPr id="3" name="内容占位符 2"/>
          <p:cNvSpPr>
            <a:spLocks noGrp="1"/>
          </p:cNvSpPr>
          <p:nvPr>
            <p:ph idx="1"/>
          </p:nvPr>
        </p:nvSpPr>
        <p:spPr>
          <a:xfrm>
            <a:off x="467544" y="1484784"/>
            <a:ext cx="8229600" cy="5112568"/>
          </a:xfrm>
        </p:spPr>
        <p:txBody>
          <a:bodyPr>
            <a:normAutofit fontScale="77500" lnSpcReduction="20000"/>
          </a:bodyPr>
          <a:lstStyle/>
          <a:p>
            <a:pPr marL="0" indent="0">
              <a:lnSpc>
                <a:spcPct val="160000"/>
              </a:lnSpc>
              <a:buNone/>
            </a:pPr>
            <a:r>
              <a:rPr lang="zh-CN" altLang="en-US" dirty="0" smtClean="0">
                <a:latin typeface="+mn-ea"/>
              </a:rPr>
              <a:t>（</a:t>
            </a:r>
            <a:r>
              <a:rPr lang="en-US" altLang="zh-CN" dirty="0" smtClean="0">
                <a:latin typeface="+mn-ea"/>
              </a:rPr>
              <a:t>1</a:t>
            </a:r>
            <a:r>
              <a:rPr lang="zh-CN" altLang="en-US" dirty="0" smtClean="0">
                <a:latin typeface="+mn-ea"/>
              </a:rPr>
              <a:t>）</a:t>
            </a:r>
            <a:r>
              <a:rPr lang="zh-CN" altLang="zh-CN" dirty="0" smtClean="0">
                <a:latin typeface="+mn-ea"/>
              </a:rPr>
              <a:t>大量</a:t>
            </a:r>
            <a:r>
              <a:rPr lang="zh-CN" altLang="zh-CN" dirty="0">
                <a:latin typeface="+mn-ea"/>
              </a:rPr>
              <a:t>输血无具体的实施</a:t>
            </a:r>
            <a:r>
              <a:rPr lang="zh-CN" altLang="zh-CN" dirty="0" smtClean="0">
                <a:latin typeface="+mn-ea"/>
              </a:rPr>
              <a:t>方案</a:t>
            </a:r>
            <a:r>
              <a:rPr lang="en-US" altLang="zh-CN" dirty="0">
                <a:latin typeface="+mn-ea"/>
              </a:rPr>
              <a:t> </a:t>
            </a:r>
            <a:endParaRPr lang="en-US" altLang="zh-CN" dirty="0">
              <a:latin typeface="+mn-ea"/>
            </a:endParaRPr>
          </a:p>
          <a:p>
            <a:pPr marL="0" indent="0">
              <a:lnSpc>
                <a:spcPct val="160000"/>
              </a:lnSpc>
              <a:buNone/>
            </a:pPr>
            <a:r>
              <a:rPr lang="zh-CN" altLang="en-US" dirty="0" smtClean="0">
                <a:latin typeface="+mn-ea"/>
              </a:rPr>
              <a:t>（</a:t>
            </a:r>
            <a:r>
              <a:rPr lang="en-US" altLang="zh-CN" dirty="0" smtClean="0">
                <a:latin typeface="+mn-ea"/>
              </a:rPr>
              <a:t>2</a:t>
            </a:r>
            <a:r>
              <a:rPr lang="zh-CN" altLang="en-US" dirty="0" smtClean="0">
                <a:latin typeface="+mn-ea"/>
              </a:rPr>
              <a:t>）</a:t>
            </a:r>
            <a:r>
              <a:rPr lang="en-US" altLang="zh-CN" dirty="0" smtClean="0">
                <a:latin typeface="+mn-ea"/>
              </a:rPr>
              <a:t> </a:t>
            </a:r>
            <a:r>
              <a:rPr lang="zh-CN" altLang="zh-CN" dirty="0">
                <a:latin typeface="+mn-ea"/>
              </a:rPr>
              <a:t>临床医生在大失血治疗中，只注重输血而忽视了大量输血可导致并发症</a:t>
            </a:r>
            <a:r>
              <a:rPr lang="zh-CN" altLang="zh-CN" dirty="0" smtClean="0">
                <a:latin typeface="+mn-ea"/>
              </a:rPr>
              <a:t>，对</a:t>
            </a:r>
            <a:r>
              <a:rPr lang="zh-CN" altLang="zh-CN" dirty="0">
                <a:latin typeface="+mn-ea"/>
              </a:rPr>
              <a:t>大量输血并发的凝血功能障碍、酸中毒及低体温</a:t>
            </a:r>
            <a:r>
              <a:rPr lang="en-US" altLang="zh-CN" dirty="0">
                <a:latin typeface="+mn-ea"/>
              </a:rPr>
              <a:t>“</a:t>
            </a:r>
            <a:r>
              <a:rPr lang="zh-CN" altLang="zh-CN" dirty="0">
                <a:latin typeface="+mn-ea"/>
              </a:rPr>
              <a:t>死亡三角</a:t>
            </a:r>
            <a:r>
              <a:rPr lang="en-US" altLang="zh-CN" dirty="0">
                <a:latin typeface="+mn-ea"/>
              </a:rPr>
              <a:t>”</a:t>
            </a:r>
            <a:r>
              <a:rPr lang="zh-CN" altLang="zh-CN" dirty="0">
                <a:latin typeface="+mn-ea"/>
              </a:rPr>
              <a:t>重视与预防不够。</a:t>
            </a:r>
            <a:endParaRPr lang="zh-CN" altLang="zh-CN" dirty="0">
              <a:latin typeface="+mn-ea"/>
            </a:endParaRPr>
          </a:p>
          <a:p>
            <a:pPr marL="0" indent="0">
              <a:lnSpc>
                <a:spcPct val="160000"/>
              </a:lnSpc>
              <a:buNone/>
            </a:pPr>
            <a:r>
              <a:rPr lang="zh-CN" altLang="en-US" dirty="0" smtClean="0">
                <a:latin typeface="+mn-ea"/>
              </a:rPr>
              <a:t>（</a:t>
            </a:r>
            <a:r>
              <a:rPr lang="en-US" altLang="zh-CN" dirty="0" smtClean="0">
                <a:latin typeface="+mn-ea"/>
              </a:rPr>
              <a:t>3</a:t>
            </a:r>
            <a:r>
              <a:rPr lang="zh-CN" altLang="en-US" dirty="0" smtClean="0">
                <a:latin typeface="+mn-ea"/>
              </a:rPr>
              <a:t>）</a:t>
            </a:r>
            <a:r>
              <a:rPr lang="zh-CN" altLang="zh-CN" dirty="0" smtClean="0">
                <a:latin typeface="+mn-ea"/>
              </a:rPr>
              <a:t>大量</a:t>
            </a:r>
            <a:r>
              <a:rPr lang="zh-CN" altLang="zh-CN" dirty="0">
                <a:latin typeface="+mn-ea"/>
              </a:rPr>
              <a:t>输血过程中，临床医生对血液指标检测重视不够，没有意识到监测频次与死亡率呈负相关的意义。</a:t>
            </a:r>
            <a:endParaRPr lang="zh-CN" altLang="zh-CN" dirty="0">
              <a:latin typeface="+mn-ea"/>
            </a:endParaRPr>
          </a:p>
          <a:p>
            <a:pPr marL="0" indent="0">
              <a:lnSpc>
                <a:spcPct val="160000"/>
              </a:lnSpc>
              <a:buNone/>
            </a:pPr>
            <a:r>
              <a:rPr lang="zh-CN" altLang="en-US" dirty="0" smtClean="0">
                <a:latin typeface="+mn-ea"/>
              </a:rPr>
              <a:t>（</a:t>
            </a:r>
            <a:r>
              <a:rPr lang="en-US" altLang="zh-CN" dirty="0" smtClean="0">
                <a:latin typeface="+mn-ea"/>
              </a:rPr>
              <a:t>4</a:t>
            </a:r>
            <a:r>
              <a:rPr lang="zh-CN" altLang="en-US" dirty="0" smtClean="0">
                <a:latin typeface="+mn-ea"/>
              </a:rPr>
              <a:t>）</a:t>
            </a:r>
            <a:r>
              <a:rPr lang="zh-CN" altLang="zh-CN" dirty="0" smtClean="0">
                <a:latin typeface="+mn-ea"/>
              </a:rPr>
              <a:t>临床</a:t>
            </a:r>
            <a:r>
              <a:rPr lang="zh-CN" altLang="zh-CN" dirty="0">
                <a:latin typeface="+mn-ea"/>
              </a:rPr>
              <a:t>医生没有统一确认的输血过程检测指标进行指导成分输血；许多医生凭个人经验进行</a:t>
            </a:r>
            <a:r>
              <a:rPr lang="zh-CN" altLang="zh-CN" dirty="0" smtClean="0">
                <a:latin typeface="+mn-ea"/>
              </a:rPr>
              <a:t>。</a:t>
            </a:r>
            <a:endParaRPr lang="en-US" altLang="zh-CN" dirty="0" smtClean="0">
              <a:latin typeface="+mn-ea"/>
            </a:endParaRPr>
          </a:p>
          <a:p>
            <a:pPr marL="0" indent="0">
              <a:lnSpc>
                <a:spcPct val="160000"/>
              </a:lnSpc>
              <a:buNone/>
            </a:pPr>
            <a:r>
              <a:rPr lang="zh-CN" altLang="en-US" dirty="0" smtClean="0">
                <a:latin typeface="+mn-ea"/>
              </a:rPr>
              <a:t>（</a:t>
            </a:r>
            <a:r>
              <a:rPr lang="en-US" altLang="zh-CN" dirty="0" smtClean="0">
                <a:latin typeface="+mn-ea"/>
              </a:rPr>
              <a:t>5</a:t>
            </a:r>
            <a:r>
              <a:rPr lang="zh-CN" altLang="en-US" dirty="0" smtClean="0">
                <a:latin typeface="+mn-ea"/>
              </a:rPr>
              <a:t>）</a:t>
            </a:r>
            <a:r>
              <a:rPr lang="en-US" altLang="zh-CN" dirty="0" smtClean="0">
                <a:latin typeface="+mn-ea"/>
              </a:rPr>
              <a:t> </a:t>
            </a:r>
            <a:r>
              <a:rPr lang="zh-CN" altLang="en-US" dirty="0">
                <a:latin typeface="+mn-ea"/>
              </a:rPr>
              <a:t>对</a:t>
            </a:r>
            <a:r>
              <a:rPr lang="zh-CN" altLang="zh-CN" dirty="0" smtClean="0">
                <a:latin typeface="+mn-ea"/>
              </a:rPr>
              <a:t>大量</a:t>
            </a:r>
            <a:r>
              <a:rPr lang="zh-CN" altLang="zh-CN" dirty="0">
                <a:latin typeface="+mn-ea"/>
              </a:rPr>
              <a:t>输血导致的</a:t>
            </a:r>
            <a:r>
              <a:rPr lang="zh-CN" altLang="zh-CN" dirty="0" smtClean="0">
                <a:latin typeface="+mn-ea"/>
              </a:rPr>
              <a:t>血小板减少与补充重视</a:t>
            </a:r>
            <a:r>
              <a:rPr lang="zh-CN" altLang="zh-CN" dirty="0">
                <a:latin typeface="+mn-ea"/>
              </a:rPr>
              <a:t>不够。</a:t>
            </a:r>
            <a:endParaRPr lang="zh-CN" altLang="zh-CN" dirty="0">
              <a:latin typeface="+mn-ea"/>
            </a:endParaRPr>
          </a:p>
          <a:p>
            <a:pPr marL="0" indent="0">
              <a:lnSpc>
                <a:spcPct val="160000"/>
              </a:lnSpc>
              <a:buNone/>
            </a:pPr>
            <a:r>
              <a:rPr lang="zh-CN" altLang="en-US" dirty="0" smtClean="0">
                <a:latin typeface="+mn-ea"/>
              </a:rPr>
              <a:t>（</a:t>
            </a:r>
            <a:r>
              <a:rPr lang="en-US" altLang="zh-CN" dirty="0" smtClean="0">
                <a:latin typeface="+mn-ea"/>
              </a:rPr>
              <a:t>6</a:t>
            </a:r>
            <a:r>
              <a:rPr lang="zh-CN" altLang="en-US" dirty="0" smtClean="0">
                <a:latin typeface="+mn-ea"/>
              </a:rPr>
              <a:t>）</a:t>
            </a:r>
            <a:r>
              <a:rPr lang="en-US" altLang="zh-CN" dirty="0" smtClean="0">
                <a:latin typeface="+mn-ea"/>
              </a:rPr>
              <a:t> </a:t>
            </a:r>
            <a:r>
              <a:rPr lang="zh-CN" altLang="en-US" dirty="0" smtClean="0">
                <a:latin typeface="+mn-ea"/>
              </a:rPr>
              <a:t>在</a:t>
            </a:r>
            <a:r>
              <a:rPr lang="zh-CN" altLang="zh-CN" dirty="0" smtClean="0">
                <a:latin typeface="+mn-ea"/>
              </a:rPr>
              <a:t>补充</a:t>
            </a:r>
            <a:r>
              <a:rPr lang="zh-CN" altLang="zh-CN" dirty="0">
                <a:latin typeface="+mn-ea"/>
              </a:rPr>
              <a:t>红细胞同时很少注意冷沉淀的补充。</a:t>
            </a:r>
            <a:endParaRPr lang="zh-CN" altLang="zh-CN" dirty="0">
              <a:latin typeface="+mn-ea"/>
            </a:endParaRPr>
          </a:p>
          <a:p>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628650" y="365125"/>
            <a:ext cx="7886700" cy="542925"/>
          </a:xfrm>
        </p:spPr>
        <p:txBody>
          <a:bodyPr>
            <a:normAutofit fontScale="90000"/>
          </a:bodyPr>
          <a:lstStyle/>
          <a:p>
            <a:pPr eaLnBrk="1" hangingPunct="1"/>
            <a:r>
              <a:rPr lang="zh-CN" altLang="en-US" dirty="0"/>
              <a:t> </a:t>
            </a:r>
            <a:r>
              <a:rPr lang="zh-CN" altLang="en-US" dirty="0" smtClean="0"/>
              <a:t> </a:t>
            </a:r>
            <a:r>
              <a:rPr lang="en-US" altLang="zh-CN" dirty="0" smtClean="0"/>
              <a:t>1</a:t>
            </a:r>
            <a:r>
              <a:rPr lang="zh-CN" altLang="en-US" dirty="0" smtClean="0"/>
              <a:t>、 红细胞制剂</a:t>
            </a:r>
            <a:endParaRPr lang="zh-CN" altLang="en-US" dirty="0" smtClean="0"/>
          </a:p>
        </p:txBody>
      </p:sp>
      <p:sp>
        <p:nvSpPr>
          <p:cNvPr id="25603" name="Rectangle 3"/>
          <p:cNvSpPr>
            <a:spLocks noGrp="1" noRot="1" noChangeArrowheads="1"/>
          </p:cNvSpPr>
          <p:nvPr>
            <p:ph idx="1"/>
          </p:nvPr>
        </p:nvSpPr>
        <p:spPr>
          <a:xfrm>
            <a:off x="395288" y="1052513"/>
            <a:ext cx="8353425" cy="5472112"/>
          </a:xfrm>
        </p:spPr>
        <p:txBody>
          <a:bodyPr>
            <a:normAutofit fontScale="77500" lnSpcReduction="20000"/>
          </a:bodyPr>
          <a:lstStyle/>
          <a:p>
            <a:pPr eaLnBrk="1" hangingPunct="1">
              <a:lnSpc>
                <a:spcPct val="150000"/>
              </a:lnSpc>
              <a:buFont typeface="Wingdings" panose="05000000000000000000" pitchFamily="2" charset="2"/>
              <a:buNone/>
              <a:defRPr/>
            </a:pPr>
            <a:r>
              <a:rPr lang="zh-CN" altLang="en-US" sz="2800" dirty="0" smtClean="0">
                <a:latin typeface="+mn-ea"/>
              </a:rPr>
              <a:t> 如</a:t>
            </a:r>
            <a:r>
              <a:rPr lang="zh-CN" altLang="en-US" sz="2800" dirty="0">
                <a:latin typeface="+mn-ea"/>
              </a:rPr>
              <a:t>成分输血应用合理，红细胞制剂至少应占全部输血量的</a:t>
            </a:r>
            <a:r>
              <a:rPr lang="en-US" altLang="zh-CN" sz="2800" dirty="0">
                <a:latin typeface="+mn-ea"/>
              </a:rPr>
              <a:t>50%</a:t>
            </a:r>
            <a:r>
              <a:rPr lang="zh-CN" altLang="en-US" sz="2800" dirty="0">
                <a:latin typeface="+mn-ea"/>
              </a:rPr>
              <a:t>以上</a:t>
            </a:r>
            <a:r>
              <a:rPr lang="zh-CN" altLang="en-US" sz="2800" dirty="0" smtClean="0">
                <a:latin typeface="+mn-ea"/>
              </a:rPr>
              <a:t>。</a:t>
            </a:r>
            <a:endParaRPr lang="en-US" altLang="zh-CN" sz="2800" dirty="0" smtClean="0">
              <a:latin typeface="+mn-ea"/>
            </a:endParaRPr>
          </a:p>
          <a:p>
            <a:pPr>
              <a:lnSpc>
                <a:spcPct val="150000"/>
              </a:lnSpc>
              <a:buNone/>
              <a:defRPr/>
            </a:pPr>
            <a:r>
              <a:rPr lang="zh-CN" altLang="en-US" sz="2400" dirty="0" smtClean="0"/>
              <a:t>（</a:t>
            </a:r>
            <a:r>
              <a:rPr lang="en-US" altLang="zh-CN" sz="2400" dirty="0" smtClean="0"/>
              <a:t>1</a:t>
            </a:r>
            <a:r>
              <a:rPr lang="zh-CN" altLang="en-US" sz="2800" dirty="0" smtClean="0">
                <a:latin typeface="+mn-ea"/>
              </a:rPr>
              <a:t>）浓缩</a:t>
            </a:r>
            <a:r>
              <a:rPr lang="zh-CN" altLang="en-US" sz="2800" dirty="0">
                <a:latin typeface="+mn-ea"/>
              </a:rPr>
              <a:t>红细胞（</a:t>
            </a:r>
            <a:r>
              <a:rPr lang="en-US" altLang="zh-CN" sz="2800" dirty="0">
                <a:latin typeface="+mn-ea"/>
              </a:rPr>
              <a:t>CRC</a:t>
            </a:r>
            <a:r>
              <a:rPr lang="zh-CN" altLang="en-US" sz="2800" dirty="0" smtClean="0">
                <a:latin typeface="+mn-ea"/>
              </a:rPr>
              <a:t>）</a:t>
            </a:r>
            <a:endParaRPr lang="en-US" altLang="zh-CN" sz="2800" dirty="0" smtClean="0">
              <a:latin typeface="+mn-ea"/>
            </a:endParaRPr>
          </a:p>
          <a:p>
            <a:pPr>
              <a:lnSpc>
                <a:spcPct val="150000"/>
              </a:lnSpc>
              <a:buNone/>
              <a:defRPr/>
            </a:pPr>
            <a:r>
              <a:rPr lang="zh-CN" altLang="en-US" sz="2800" dirty="0" smtClean="0">
                <a:latin typeface="+mn-ea"/>
              </a:rPr>
              <a:t>    全</a:t>
            </a:r>
            <a:r>
              <a:rPr lang="zh-CN" altLang="en-US" sz="2800" dirty="0">
                <a:latin typeface="+mn-ea"/>
              </a:rPr>
              <a:t>血离心后去除血浆的剩余部分为</a:t>
            </a:r>
            <a:r>
              <a:rPr lang="en-US" altLang="zh-CN" sz="2800" dirty="0">
                <a:latin typeface="+mn-ea"/>
              </a:rPr>
              <a:t>CRC</a:t>
            </a:r>
            <a:r>
              <a:rPr lang="zh-CN" altLang="en-US" sz="2800" dirty="0">
                <a:latin typeface="+mn-ea"/>
              </a:rPr>
              <a:t>，含有全血中全部红细胞、白细胞、大部分血小板和部分血浆，具有全血同样的运氧能力，而容量约为全血的一半，减少了输血后循环负荷过重的危险，更适合于心、肝、肾疾病患者。</a:t>
            </a:r>
            <a:endParaRPr lang="zh-CN" altLang="en-US" sz="2800" dirty="0">
              <a:latin typeface="+mn-ea"/>
            </a:endParaRPr>
          </a:p>
          <a:p>
            <a:pPr>
              <a:lnSpc>
                <a:spcPct val="150000"/>
              </a:lnSpc>
              <a:buNone/>
              <a:defRPr/>
            </a:pPr>
            <a:r>
              <a:rPr lang="en-US" altLang="zh-CN" sz="2800" dirty="0">
                <a:latin typeface="+mn-ea"/>
              </a:rPr>
              <a:t>200ml</a:t>
            </a:r>
            <a:r>
              <a:rPr lang="zh-CN" altLang="en-US" sz="2800" dirty="0">
                <a:latin typeface="+mn-ea"/>
              </a:rPr>
              <a:t>全血可分离出</a:t>
            </a:r>
            <a:r>
              <a:rPr lang="en-US" altLang="zh-CN" sz="2800" dirty="0">
                <a:latin typeface="+mn-ea"/>
              </a:rPr>
              <a:t>1</a:t>
            </a:r>
            <a:r>
              <a:rPr lang="zh-CN" altLang="en-US" sz="2800" dirty="0">
                <a:latin typeface="+mn-ea"/>
              </a:rPr>
              <a:t>单位</a:t>
            </a:r>
            <a:r>
              <a:rPr lang="en-US" altLang="zh-CN" sz="2800" dirty="0">
                <a:latin typeface="+mn-ea"/>
              </a:rPr>
              <a:t>CRC</a:t>
            </a:r>
            <a:r>
              <a:rPr lang="zh-CN" altLang="en-US" sz="2800" dirty="0">
                <a:latin typeface="+mn-ea"/>
              </a:rPr>
              <a:t>，每袋</a:t>
            </a:r>
            <a:r>
              <a:rPr lang="en-US" altLang="zh-CN" sz="2800" dirty="0">
                <a:latin typeface="+mn-ea"/>
              </a:rPr>
              <a:t>CRC</a:t>
            </a:r>
            <a:r>
              <a:rPr lang="zh-CN" altLang="en-US" sz="2800" dirty="0">
                <a:latin typeface="+mn-ea"/>
              </a:rPr>
              <a:t>容量为</a:t>
            </a:r>
            <a:r>
              <a:rPr lang="en-US" altLang="zh-CN" sz="2800" dirty="0">
                <a:latin typeface="+mn-ea"/>
              </a:rPr>
              <a:t>110-120ml</a:t>
            </a:r>
            <a:r>
              <a:rPr lang="zh-CN" altLang="en-US" sz="2800" dirty="0">
                <a:latin typeface="+mn-ea"/>
              </a:rPr>
              <a:t>。</a:t>
            </a:r>
            <a:endParaRPr lang="en-US" altLang="zh-CN" sz="2800" dirty="0">
              <a:latin typeface="+mn-ea"/>
            </a:endParaRPr>
          </a:p>
          <a:p>
            <a:pPr>
              <a:lnSpc>
                <a:spcPct val="170000"/>
              </a:lnSpc>
              <a:buNone/>
              <a:defRPr/>
            </a:pPr>
            <a:r>
              <a:rPr lang="zh-CN" altLang="en-US" sz="2800" dirty="0">
                <a:latin typeface="+mn-ea"/>
              </a:rPr>
              <a:t> 因红细胞压积高，浓稠，必要时加入少量</a:t>
            </a:r>
            <a:r>
              <a:rPr lang="zh-CN" altLang="en-US" sz="2800" dirty="0" smtClean="0">
                <a:latin typeface="+mn-ea"/>
              </a:rPr>
              <a:t>生理盐水。</a:t>
            </a:r>
            <a:endParaRPr lang="en-US" altLang="zh-CN" sz="2800" dirty="0">
              <a:latin typeface="+mn-ea"/>
            </a:endParaRPr>
          </a:p>
          <a:p>
            <a:pPr>
              <a:lnSpc>
                <a:spcPct val="150000"/>
              </a:lnSpc>
              <a:buNone/>
              <a:defRPr/>
            </a:pPr>
            <a:endParaRPr lang="zh-CN" altLang="en-US" sz="2400" dirty="0">
              <a:latin typeface="+mn-ea"/>
            </a:endParaRPr>
          </a:p>
          <a:p>
            <a:pPr eaLnBrk="1" hangingPunct="1">
              <a:lnSpc>
                <a:spcPct val="150000"/>
              </a:lnSpc>
              <a:buFont typeface="Wingdings" panose="05000000000000000000" pitchFamily="2" charset="2"/>
              <a:buNone/>
              <a:defRPr/>
            </a:pPr>
            <a:r>
              <a:rPr lang="zh-CN" altLang="en-US" sz="2400" dirty="0">
                <a:latin typeface="+mn-ea"/>
              </a:rPr>
              <a:t>　</a:t>
            </a:r>
            <a:endParaRPr lang="en-US" altLang="zh-CN" sz="2400" dirty="0" smtClean="0">
              <a:latin typeface="+mn-ea"/>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780696"/>
          </a:xfrm>
        </p:spPr>
        <p:txBody>
          <a:bodyPr>
            <a:normAutofit/>
          </a:bodyPr>
          <a:lstStyle/>
          <a:p>
            <a:r>
              <a:rPr lang="en-US" altLang="zh-CN" sz="3600" dirty="0" smtClean="0">
                <a:latin typeface="+mn-ea"/>
                <a:ea typeface="+mn-ea"/>
              </a:rPr>
              <a:t>2</a:t>
            </a:r>
            <a:r>
              <a:rPr lang="zh-CN" altLang="en-US" sz="3600" dirty="0" smtClean="0">
                <a:latin typeface="+mn-ea"/>
                <a:ea typeface="+mn-ea"/>
              </a:rPr>
              <a:t>、红细胞和血浆合理输注现状</a:t>
            </a:r>
            <a:endParaRPr lang="zh-CN" altLang="en-US" sz="3600" dirty="0">
              <a:latin typeface="+mn-ea"/>
              <a:ea typeface="+mn-ea"/>
            </a:endParaRPr>
          </a:p>
        </p:txBody>
      </p:sp>
      <p:sp>
        <p:nvSpPr>
          <p:cNvPr id="3" name="内容占位符 2"/>
          <p:cNvSpPr>
            <a:spLocks noGrp="1"/>
          </p:cNvSpPr>
          <p:nvPr>
            <p:ph idx="1"/>
          </p:nvPr>
        </p:nvSpPr>
        <p:spPr/>
        <p:txBody>
          <a:bodyPr>
            <a:normAutofit/>
          </a:bodyPr>
          <a:lstStyle/>
          <a:p>
            <a:pPr marL="0" indent="0">
              <a:lnSpc>
                <a:spcPct val="150000"/>
              </a:lnSpc>
              <a:buNone/>
            </a:pPr>
            <a:r>
              <a:rPr lang="zh-CN" altLang="en-US" dirty="0" smtClean="0">
                <a:latin typeface="+mn-ea"/>
              </a:rPr>
              <a:t>总体上，合理</a:t>
            </a:r>
            <a:r>
              <a:rPr lang="zh-CN" altLang="en-US" dirty="0">
                <a:latin typeface="+mn-ea"/>
              </a:rPr>
              <a:t>输</a:t>
            </a:r>
            <a:r>
              <a:rPr lang="zh-CN" altLang="en-US" dirty="0" smtClean="0">
                <a:latin typeface="+mn-ea"/>
              </a:rPr>
              <a:t>注比例</a:t>
            </a:r>
            <a:r>
              <a:rPr lang="zh-CN" altLang="en-US" dirty="0">
                <a:latin typeface="+mn-ea"/>
              </a:rPr>
              <a:t>在</a:t>
            </a:r>
            <a:r>
              <a:rPr lang="en-US" altLang="zh-CN" dirty="0">
                <a:latin typeface="+mn-ea"/>
              </a:rPr>
              <a:t>50%-80%</a:t>
            </a:r>
            <a:r>
              <a:rPr lang="zh-CN" altLang="en-US" dirty="0" smtClean="0">
                <a:latin typeface="+mn-ea"/>
              </a:rPr>
              <a:t>左右。</a:t>
            </a:r>
            <a:endParaRPr lang="en-US" altLang="zh-CN" dirty="0" smtClean="0">
              <a:latin typeface="+mn-ea"/>
            </a:endParaRPr>
          </a:p>
          <a:p>
            <a:pPr marL="0" indent="0">
              <a:lnSpc>
                <a:spcPct val="150000"/>
              </a:lnSpc>
              <a:buNone/>
            </a:pPr>
            <a:r>
              <a:rPr lang="zh-CN" altLang="en-US" dirty="0" smtClean="0">
                <a:latin typeface="+mn-ea"/>
              </a:rPr>
              <a:t>以安徽省为例：</a:t>
            </a:r>
            <a:r>
              <a:rPr lang="en-US" altLang="zh-CN" dirty="0" smtClean="0">
                <a:latin typeface="+mn-ea"/>
              </a:rPr>
              <a:t>29</a:t>
            </a:r>
            <a:r>
              <a:rPr lang="zh-CN" altLang="en-US" dirty="0" smtClean="0">
                <a:latin typeface="+mn-ea"/>
              </a:rPr>
              <a:t>家</a:t>
            </a:r>
            <a:r>
              <a:rPr lang="zh-CN" altLang="en-US" dirty="0">
                <a:latin typeface="+mn-ea"/>
              </a:rPr>
              <a:t>三级</a:t>
            </a:r>
            <a:r>
              <a:rPr lang="zh-CN" altLang="en-US" dirty="0" smtClean="0">
                <a:latin typeface="+mn-ea"/>
              </a:rPr>
              <a:t>综合医院妇产科</a:t>
            </a:r>
            <a:r>
              <a:rPr lang="zh-CN" altLang="en-US" dirty="0">
                <a:latin typeface="+mn-ea"/>
              </a:rPr>
              <a:t>、普外科、骨科、胸外科</a:t>
            </a:r>
            <a:r>
              <a:rPr lang="zh-CN" altLang="en-US" dirty="0" smtClean="0">
                <a:latin typeface="+mn-ea"/>
              </a:rPr>
              <a:t>范随机调查</a:t>
            </a:r>
            <a:r>
              <a:rPr lang="en-US" altLang="zh-CN" dirty="0" smtClean="0">
                <a:latin typeface="+mn-ea"/>
              </a:rPr>
              <a:t>145</a:t>
            </a:r>
            <a:r>
              <a:rPr lang="zh-CN" altLang="en-US" dirty="0" smtClean="0">
                <a:latin typeface="+mn-ea"/>
              </a:rPr>
              <a:t>名主治医师。</a:t>
            </a:r>
            <a:endParaRPr lang="zh-CN" altLang="en-US" dirty="0">
              <a:latin typeface="+mn-ea"/>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燕尾形箭头 1"/>
          <p:cNvSpPr/>
          <p:nvPr/>
        </p:nvSpPr>
        <p:spPr>
          <a:xfrm>
            <a:off x="323528" y="2636912"/>
            <a:ext cx="144016" cy="1440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88640"/>
            <a:ext cx="9144000"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9512" y="188640"/>
            <a:ext cx="8784976"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59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504" y="116632"/>
            <a:ext cx="8856984" cy="6624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88640"/>
            <a:ext cx="9144000" cy="6480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74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786" y="836712"/>
            <a:ext cx="9107214"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196752"/>
            <a:ext cx="9144000"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628650" y="365125"/>
            <a:ext cx="7886700" cy="760413"/>
          </a:xfrm>
        </p:spPr>
        <p:txBody>
          <a:bodyPr>
            <a:normAutofit fontScale="90000"/>
          </a:bodyPr>
          <a:lstStyle/>
          <a:p>
            <a:pPr>
              <a:defRPr/>
            </a:pPr>
            <a:r>
              <a:rPr lang="zh-CN" altLang="en-US" dirty="0" smtClean="0">
                <a:latin typeface="+mn-ea"/>
                <a:ea typeface="+mn-ea"/>
              </a:rPr>
              <a:t>（</a:t>
            </a:r>
            <a:r>
              <a:rPr lang="en-US" altLang="zh-CN" dirty="0" smtClean="0">
                <a:latin typeface="+mn-ea"/>
                <a:ea typeface="+mn-ea"/>
              </a:rPr>
              <a:t>2</a:t>
            </a:r>
            <a:r>
              <a:rPr lang="zh-CN" altLang="en-US" dirty="0" smtClean="0">
                <a:latin typeface="+mn-ea"/>
                <a:ea typeface="+mn-ea"/>
              </a:rPr>
              <a:t>）</a:t>
            </a:r>
            <a:r>
              <a:rPr lang="zh-CN" altLang="en-US" dirty="0">
                <a:latin typeface="+mn-ea"/>
              </a:rPr>
              <a:t>红细胞悬液</a:t>
            </a:r>
            <a:endParaRPr lang="zh-CN" altLang="en-US" dirty="0" smtClean="0">
              <a:latin typeface="+mn-ea"/>
              <a:ea typeface="+mn-ea"/>
            </a:endParaRPr>
          </a:p>
        </p:txBody>
      </p:sp>
      <p:sp>
        <p:nvSpPr>
          <p:cNvPr id="35843" name="Rectangle 3"/>
          <p:cNvSpPr>
            <a:spLocks noGrp="1" noRot="1" noChangeArrowheads="1"/>
          </p:cNvSpPr>
          <p:nvPr>
            <p:ph idx="1"/>
          </p:nvPr>
        </p:nvSpPr>
        <p:spPr>
          <a:xfrm>
            <a:off x="301625" y="1268760"/>
            <a:ext cx="8540750" cy="5184576"/>
          </a:xfrm>
        </p:spPr>
        <p:txBody>
          <a:bodyPr rtlCol="0">
            <a:normAutofit fontScale="92500" lnSpcReduction="10000"/>
          </a:bodyPr>
          <a:lstStyle/>
          <a:p>
            <a:pPr eaLnBrk="1" fontAlgn="auto" hangingPunct="1">
              <a:lnSpc>
                <a:spcPct val="150000"/>
              </a:lnSpc>
              <a:spcAft>
                <a:spcPts val="0"/>
              </a:spcAft>
              <a:buFont typeface="Wingdings" panose="05000000000000000000" pitchFamily="2" charset="2"/>
              <a:buNone/>
              <a:defRPr/>
            </a:pPr>
            <a:r>
              <a:rPr lang="en-US" altLang="zh-CN" sz="2800" dirty="0" smtClean="0">
                <a:latin typeface="+mn-ea"/>
              </a:rPr>
              <a:t>  </a:t>
            </a:r>
            <a:r>
              <a:rPr lang="zh-CN" altLang="en-US" sz="2800" dirty="0" smtClean="0">
                <a:latin typeface="+mn-ea"/>
              </a:rPr>
              <a:t>也称悬浮红细胞，向</a:t>
            </a:r>
            <a:r>
              <a:rPr lang="zh-CN" altLang="en-US" sz="2800" dirty="0" smtClean="0"/>
              <a:t>浓缩红细胞中</a:t>
            </a:r>
            <a:r>
              <a:rPr lang="zh-CN" altLang="en-US" sz="2800" dirty="0" smtClean="0">
                <a:latin typeface="+mn-ea"/>
              </a:rPr>
              <a:t>加入</a:t>
            </a:r>
            <a:r>
              <a:rPr lang="zh-CN" altLang="en-US" sz="2800" dirty="0">
                <a:latin typeface="+mn-ea"/>
              </a:rPr>
              <a:t>红细胞</a:t>
            </a:r>
            <a:r>
              <a:rPr lang="zh-CN" altLang="en-US" sz="2800" dirty="0" smtClean="0">
                <a:latin typeface="+mn-ea"/>
              </a:rPr>
              <a:t>保存液，具有与全血相似的功能，同时输注更顺畅，是目前应用最多的红细胞成分。</a:t>
            </a:r>
            <a:endParaRPr lang="en-US" altLang="zh-CN" sz="2800" dirty="0" smtClean="0">
              <a:latin typeface="+mn-ea"/>
            </a:endParaRPr>
          </a:p>
          <a:p>
            <a:pPr eaLnBrk="1" fontAlgn="auto" hangingPunct="1">
              <a:lnSpc>
                <a:spcPct val="150000"/>
              </a:lnSpc>
              <a:spcAft>
                <a:spcPts val="0"/>
              </a:spcAft>
              <a:buFont typeface="Arial" panose="020B0604020202020204" pitchFamily="34" charset="0"/>
              <a:buNone/>
              <a:defRPr/>
            </a:pPr>
            <a:r>
              <a:rPr lang="zh-CN" altLang="en-US" sz="2800" dirty="0" smtClean="0">
                <a:latin typeface="+mn-ea"/>
              </a:rPr>
              <a:t>适用于同时</a:t>
            </a:r>
            <a:r>
              <a:rPr lang="zh-CN" altLang="en-US" sz="2800" dirty="0">
                <a:latin typeface="+mn-ea"/>
              </a:rPr>
              <a:t>需要纠正贫血和血容量的患者。</a:t>
            </a:r>
            <a:endParaRPr lang="en-US" altLang="zh-CN" sz="2800" dirty="0">
              <a:latin typeface="+mn-ea"/>
            </a:endParaRPr>
          </a:p>
          <a:p>
            <a:pPr eaLnBrk="1" fontAlgn="auto" hangingPunct="1">
              <a:lnSpc>
                <a:spcPct val="150000"/>
              </a:lnSpc>
              <a:spcAft>
                <a:spcPts val="0"/>
              </a:spcAft>
              <a:buFont typeface="Wingdings" panose="05000000000000000000" pitchFamily="2" charset="2"/>
              <a:buNone/>
              <a:defRPr/>
            </a:pPr>
            <a:r>
              <a:rPr lang="zh-CN" altLang="en-US" sz="2800" dirty="0">
                <a:latin typeface="+mn-ea"/>
              </a:rPr>
              <a:t>下列情况不宜使用</a:t>
            </a:r>
            <a:r>
              <a:rPr lang="en-US" altLang="zh-CN" sz="2800" dirty="0">
                <a:latin typeface="+mn-ea"/>
              </a:rPr>
              <a:t>:</a:t>
            </a:r>
            <a:endParaRPr lang="en-US" altLang="zh-CN" sz="2800" dirty="0">
              <a:latin typeface="+mn-ea"/>
            </a:endParaRPr>
          </a:p>
          <a:p>
            <a:pPr eaLnBrk="1" fontAlgn="auto" hangingPunct="1">
              <a:lnSpc>
                <a:spcPct val="150000"/>
              </a:lnSpc>
              <a:spcAft>
                <a:spcPts val="0"/>
              </a:spcAft>
              <a:buFont typeface="Wingdings" panose="05000000000000000000" pitchFamily="2" charset="2"/>
              <a:buNone/>
              <a:defRPr/>
            </a:pPr>
            <a:r>
              <a:rPr lang="en-US" altLang="zh-CN" sz="2800" dirty="0">
                <a:latin typeface="+mn-ea"/>
              </a:rPr>
              <a:t>①</a:t>
            </a:r>
            <a:r>
              <a:rPr lang="zh-CN" altLang="en-US" sz="2800" dirty="0">
                <a:latin typeface="+mn-ea"/>
              </a:rPr>
              <a:t>新生儿和婴儿</a:t>
            </a:r>
            <a:r>
              <a:rPr lang="en-US" altLang="zh-CN" sz="2800" dirty="0">
                <a:latin typeface="+mn-ea"/>
              </a:rPr>
              <a:t>,</a:t>
            </a:r>
            <a:r>
              <a:rPr lang="zh-CN" altLang="en-US" sz="2800" dirty="0">
                <a:latin typeface="+mn-ea"/>
              </a:rPr>
              <a:t>尤其是伴有高钾血症患</a:t>
            </a:r>
            <a:r>
              <a:rPr lang="zh-CN" altLang="en-US" sz="2800" dirty="0" smtClean="0">
                <a:latin typeface="+mn-ea"/>
              </a:rPr>
              <a:t>儿</a:t>
            </a:r>
            <a:r>
              <a:rPr lang="en-US" altLang="zh-CN" sz="2800" dirty="0" smtClean="0">
                <a:latin typeface="+mn-ea"/>
              </a:rPr>
              <a:t>;</a:t>
            </a:r>
            <a:endParaRPr lang="en-US" altLang="zh-CN" sz="2800" dirty="0">
              <a:latin typeface="+mn-ea"/>
            </a:endParaRPr>
          </a:p>
          <a:p>
            <a:pPr eaLnBrk="1" fontAlgn="auto" hangingPunct="1">
              <a:lnSpc>
                <a:spcPct val="150000"/>
              </a:lnSpc>
              <a:spcAft>
                <a:spcPts val="0"/>
              </a:spcAft>
              <a:buFont typeface="Wingdings" panose="05000000000000000000" pitchFamily="2" charset="2"/>
              <a:buNone/>
              <a:defRPr/>
            </a:pPr>
            <a:r>
              <a:rPr lang="en-US" altLang="zh-CN" sz="2800" dirty="0">
                <a:latin typeface="+mn-ea"/>
              </a:rPr>
              <a:t>②</a:t>
            </a:r>
            <a:r>
              <a:rPr lang="zh-CN" altLang="en-US" sz="2800" dirty="0">
                <a:latin typeface="+mn-ea"/>
              </a:rPr>
              <a:t>心内直视手术中的体外循环需输血时</a:t>
            </a:r>
            <a:r>
              <a:rPr lang="en-US" altLang="zh-CN" sz="2800" dirty="0">
                <a:latin typeface="+mn-ea"/>
              </a:rPr>
              <a:t>;</a:t>
            </a:r>
            <a:endParaRPr lang="en-US" altLang="zh-CN" sz="2800" dirty="0">
              <a:latin typeface="+mn-ea"/>
            </a:endParaRPr>
          </a:p>
          <a:p>
            <a:pPr eaLnBrk="1" fontAlgn="auto" hangingPunct="1">
              <a:lnSpc>
                <a:spcPct val="150000"/>
              </a:lnSpc>
              <a:spcAft>
                <a:spcPts val="0"/>
              </a:spcAft>
              <a:buFont typeface="Wingdings" panose="05000000000000000000" pitchFamily="2" charset="2"/>
              <a:buNone/>
              <a:defRPr/>
            </a:pPr>
            <a:r>
              <a:rPr lang="en-US" altLang="zh-CN" sz="2800" dirty="0">
                <a:latin typeface="+mn-ea"/>
              </a:rPr>
              <a:t>③</a:t>
            </a:r>
            <a:r>
              <a:rPr lang="zh-CN" altLang="en-US" sz="2800" dirty="0">
                <a:latin typeface="+mn-ea"/>
              </a:rPr>
              <a:t>伴有低蛋白血症需要输血时。</a:t>
            </a:r>
            <a:endParaRPr lang="zh-CN" altLang="en-US" sz="2800" dirty="0">
              <a:latin typeface="+mn-ea"/>
            </a:endParaRPr>
          </a:p>
          <a:p>
            <a:pPr eaLnBrk="1" fontAlgn="auto" hangingPunct="1">
              <a:lnSpc>
                <a:spcPct val="150000"/>
              </a:lnSpc>
              <a:spcAft>
                <a:spcPts val="0"/>
              </a:spcAft>
              <a:buFont typeface="Wingdings" panose="05000000000000000000" pitchFamily="2" charset="2"/>
              <a:buNone/>
              <a:defRPr/>
            </a:pPr>
            <a:endParaRPr lang="en-US" altLang="zh-CN" sz="2800" dirty="0" smtClean="0">
              <a:latin typeface="+mn-ea"/>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059" name="Picture 3" descr="C:\Users\Li\Desktop\市一院门诊楼 (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907" y="24528"/>
            <a:ext cx="9144000" cy="6833471"/>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3"/>
          <p:cNvSpPr>
            <a:spLocks noChangeArrowheads="1" noChangeShapeType="1" noTextEdit="1"/>
          </p:cNvSpPr>
          <p:nvPr/>
        </p:nvSpPr>
        <p:spPr bwMode="auto">
          <a:xfrm>
            <a:off x="1331913" y="404664"/>
            <a:ext cx="6480175" cy="1044116"/>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Wave1">
              <a:avLst>
                <a:gd name="adj1" fmla="val 9125"/>
                <a:gd name="adj2" fmla="val 3138"/>
              </a:avLst>
            </a:prstTxWarp>
          </a:bodyPr>
          <a:lstStyle/>
          <a:p>
            <a:pPr algn="ctr"/>
            <a:r>
              <a:rPr lang="en-US" altLang="zh-CN" sz="3600" i="1" kern="10" dirty="0">
                <a:solidFill>
                  <a:srgbClr val="CC0066"/>
                </a:solidFill>
                <a:effectLst>
                  <a:outerShdw dist="53882" dir="2700000" algn="ctr" rotWithShape="0">
                    <a:srgbClr val="C0C0C0"/>
                  </a:outerShdw>
                </a:effectLst>
                <a:latin typeface="Broadway BT"/>
              </a:rPr>
              <a:t>Thank </a:t>
            </a:r>
            <a:r>
              <a:rPr lang="en-US" altLang="zh-CN" sz="3600" i="1" kern="10" dirty="0" smtClean="0">
                <a:solidFill>
                  <a:srgbClr val="CC0066"/>
                </a:solidFill>
                <a:effectLst>
                  <a:outerShdw dist="53882" dir="2700000" algn="ctr" rotWithShape="0">
                    <a:srgbClr val="C0C0C0"/>
                  </a:outerShdw>
                </a:effectLst>
                <a:latin typeface="Broadway BT"/>
              </a:rPr>
              <a:t>you</a:t>
            </a:r>
            <a:endParaRPr lang="zh-CN" altLang="en-US" sz="3600" i="1" kern="10" dirty="0">
              <a:solidFill>
                <a:srgbClr val="CC0066"/>
              </a:solidFill>
              <a:effectLst>
                <a:outerShdw dist="53882" dir="2700000" algn="ctr" rotWithShape="0">
                  <a:srgbClr val="C0C0C0"/>
                </a:outerShdw>
              </a:effectLst>
              <a:latin typeface="Broadway B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a:xfrm>
            <a:off x="628650" y="365125"/>
            <a:ext cx="7886700" cy="760413"/>
          </a:xfrm>
        </p:spPr>
        <p:txBody>
          <a:bodyPr>
            <a:normAutofit fontScale="90000"/>
          </a:bodyPr>
          <a:lstStyle/>
          <a:p>
            <a:r>
              <a:rPr lang="en-US" altLang="zh-CN" dirty="0" smtClean="0"/>
              <a:t>2</a:t>
            </a:r>
            <a:r>
              <a:rPr lang="zh-CN" altLang="en-US" dirty="0" smtClean="0"/>
              <a:t>、血浆</a:t>
            </a:r>
            <a:endParaRPr lang="zh-CN" altLang="en-US" dirty="0" smtClean="0"/>
          </a:p>
        </p:txBody>
      </p:sp>
      <p:sp>
        <p:nvSpPr>
          <p:cNvPr id="3" name="内容占位符 2"/>
          <p:cNvSpPr>
            <a:spLocks noGrp="1"/>
          </p:cNvSpPr>
          <p:nvPr>
            <p:ph idx="1"/>
          </p:nvPr>
        </p:nvSpPr>
        <p:spPr>
          <a:xfrm>
            <a:off x="323850" y="980728"/>
            <a:ext cx="8424863" cy="5544616"/>
          </a:xfrm>
        </p:spPr>
        <p:txBody>
          <a:bodyPr/>
          <a:lstStyle/>
          <a:p>
            <a:pPr eaLnBrk="1" hangingPunct="1">
              <a:lnSpc>
                <a:spcPct val="150000"/>
              </a:lnSpc>
              <a:buFont typeface="Wingdings" panose="05000000000000000000" pitchFamily="2" charset="2"/>
              <a:buNone/>
              <a:defRPr/>
            </a:pPr>
            <a:r>
              <a:rPr lang="zh-CN" altLang="en-US" sz="2400" dirty="0" smtClean="0"/>
              <a:t>（</a:t>
            </a:r>
            <a:r>
              <a:rPr lang="en-US" altLang="zh-CN" sz="2400" dirty="0" smtClean="0"/>
              <a:t>1</a:t>
            </a:r>
            <a:r>
              <a:rPr lang="zh-CN" altLang="en-US" sz="2400" dirty="0" smtClean="0"/>
              <a:t>）新鲜</a:t>
            </a:r>
            <a:r>
              <a:rPr lang="zh-CN" altLang="en-US" sz="2400" dirty="0"/>
              <a:t>冷冻血浆（</a:t>
            </a:r>
            <a:r>
              <a:rPr lang="en-US" altLang="zh-CN" sz="2400" dirty="0"/>
              <a:t>FFP</a:t>
            </a:r>
            <a:r>
              <a:rPr lang="zh-CN" altLang="en-US" sz="2400" dirty="0"/>
              <a:t>） </a:t>
            </a:r>
            <a:endParaRPr lang="en-US" altLang="zh-CN" sz="2400" dirty="0" smtClean="0"/>
          </a:p>
          <a:p>
            <a:pPr eaLnBrk="1" hangingPunct="1">
              <a:lnSpc>
                <a:spcPct val="150000"/>
              </a:lnSpc>
              <a:buFont typeface="Wingdings" panose="05000000000000000000" pitchFamily="2" charset="2"/>
              <a:buNone/>
              <a:defRPr/>
            </a:pPr>
            <a:r>
              <a:rPr lang="zh-CN" altLang="en-US" sz="2400" dirty="0" smtClean="0">
                <a:latin typeface="+mn-ea"/>
              </a:rPr>
              <a:t>血液采集后</a:t>
            </a:r>
            <a:r>
              <a:rPr lang="en-US" altLang="zh-CN" sz="2400" dirty="0" smtClean="0">
                <a:latin typeface="+mn-ea"/>
              </a:rPr>
              <a:t>6-8h</a:t>
            </a:r>
            <a:r>
              <a:rPr lang="zh-CN" altLang="en-US" sz="2400" dirty="0" smtClean="0">
                <a:latin typeface="+mn-ea"/>
              </a:rPr>
              <a:t>内将血浆分离并在</a:t>
            </a:r>
            <a:r>
              <a:rPr lang="en-US" altLang="zh-CN" sz="2400" dirty="0" smtClean="0">
                <a:latin typeface="+mn-ea"/>
              </a:rPr>
              <a:t>-30℃</a:t>
            </a:r>
            <a:r>
              <a:rPr lang="zh-CN" altLang="en-US" sz="2400" dirty="0" smtClean="0">
                <a:latin typeface="+mn-ea"/>
              </a:rPr>
              <a:t>以下用具有风冷装置的速冻冰箱或在乙醇浴中速冻而制成，也可用</a:t>
            </a:r>
            <a:r>
              <a:rPr lang="en-US" altLang="zh-CN" sz="2400" dirty="0" smtClean="0">
                <a:latin typeface="+mn-ea"/>
              </a:rPr>
              <a:t>-196℃</a:t>
            </a:r>
            <a:r>
              <a:rPr lang="zh-CN" altLang="en-US" sz="2400" dirty="0" smtClean="0">
                <a:latin typeface="+mn-ea"/>
              </a:rPr>
              <a:t>液氮中快速冻结。</a:t>
            </a:r>
            <a:r>
              <a:rPr lang="en-US" altLang="zh-CN" sz="2400" dirty="0" smtClean="0">
                <a:latin typeface="+mn-ea"/>
              </a:rPr>
              <a:t>1ml</a:t>
            </a:r>
            <a:r>
              <a:rPr lang="zh-CN" altLang="en-US" sz="2400" dirty="0" smtClean="0">
                <a:latin typeface="+mn-ea"/>
              </a:rPr>
              <a:t>新鲜正常人血浆大约含有</a:t>
            </a:r>
            <a:r>
              <a:rPr lang="en-US" altLang="zh-CN" sz="2400" dirty="0" smtClean="0">
                <a:latin typeface="+mn-ea"/>
              </a:rPr>
              <a:t>1U</a:t>
            </a:r>
            <a:r>
              <a:rPr lang="zh-CN" altLang="en-US" sz="2400" dirty="0" smtClean="0">
                <a:latin typeface="+mn-ea"/>
              </a:rPr>
              <a:t>的凝血因子。在</a:t>
            </a:r>
            <a:r>
              <a:rPr lang="en-US" altLang="zh-CN" sz="2400" dirty="0" smtClean="0">
                <a:latin typeface="+mn-ea"/>
              </a:rPr>
              <a:t>-18℃</a:t>
            </a:r>
            <a:r>
              <a:rPr lang="zh-CN" altLang="en-US" sz="2400" dirty="0" smtClean="0">
                <a:latin typeface="+mn-ea"/>
              </a:rPr>
              <a:t>下可保存</a:t>
            </a:r>
            <a:r>
              <a:rPr lang="en-US" altLang="zh-CN" sz="2400" dirty="0" smtClean="0">
                <a:latin typeface="+mn-ea"/>
              </a:rPr>
              <a:t>1</a:t>
            </a:r>
            <a:r>
              <a:rPr lang="zh-CN" altLang="en-US" sz="2400" dirty="0" smtClean="0">
                <a:latin typeface="+mn-ea"/>
              </a:rPr>
              <a:t>年。</a:t>
            </a:r>
            <a:endParaRPr lang="en-US" altLang="zh-CN" sz="2400" dirty="0" smtClean="0">
              <a:latin typeface="+mn-ea"/>
            </a:endParaRPr>
          </a:p>
          <a:p>
            <a:pPr eaLnBrk="1" hangingPunct="1">
              <a:lnSpc>
                <a:spcPct val="150000"/>
              </a:lnSpc>
              <a:buNone/>
              <a:defRPr/>
            </a:pPr>
            <a:r>
              <a:rPr lang="en-US" altLang="zh-CN" sz="2400" dirty="0">
                <a:latin typeface="+mn-ea"/>
              </a:rPr>
              <a:t>FFP</a:t>
            </a:r>
            <a:r>
              <a:rPr lang="zh-CN" altLang="en-US" sz="2400" dirty="0">
                <a:latin typeface="+mn-ea"/>
              </a:rPr>
              <a:t>几乎合有血浆中的全部蛋白成分和凝血因子，包括不稳定的</a:t>
            </a:r>
            <a:r>
              <a:rPr lang="en-US" altLang="zh-CN" sz="2400" dirty="0">
                <a:latin typeface="+mn-ea"/>
              </a:rPr>
              <a:t>Ⅷ</a:t>
            </a:r>
            <a:r>
              <a:rPr lang="zh-CN" altLang="en-US" sz="2400" dirty="0">
                <a:latin typeface="+mn-ea"/>
              </a:rPr>
              <a:t>和</a:t>
            </a:r>
            <a:r>
              <a:rPr lang="en-US" altLang="zh-CN" sz="2400" dirty="0">
                <a:latin typeface="+mn-ea"/>
              </a:rPr>
              <a:t>Ⅴ</a:t>
            </a:r>
            <a:r>
              <a:rPr lang="zh-CN" altLang="en-US" sz="2400" dirty="0">
                <a:latin typeface="+mn-ea"/>
              </a:rPr>
              <a:t>因子。未经特殊处理的血浆中含有各种抗体和致病物质，如肝炎病毒</a:t>
            </a:r>
            <a:r>
              <a:rPr lang="zh-CN" altLang="en-US" sz="2400" dirty="0" smtClean="0">
                <a:latin typeface="+mn-ea"/>
              </a:rPr>
              <a:t>。</a:t>
            </a:r>
            <a:endParaRPr lang="zh-CN" altLang="en-US" sz="2400" dirty="0" smtClean="0">
              <a:latin typeface="+mn-ea"/>
            </a:endParaRPr>
          </a:p>
          <a:p>
            <a:pPr eaLnBrk="1" hangingPunct="1">
              <a:buFont typeface="Wingdings" panose="05000000000000000000" pitchFamily="2" charset="2"/>
              <a:buNone/>
              <a:defRPr/>
            </a:pPr>
            <a:endParaRPr lang="en-US" altLang="zh-CN" sz="2400" dirty="0" smtClean="0"/>
          </a:p>
          <a:p>
            <a:pPr>
              <a:buFont typeface="Arial" panose="020B0604020202020204" pitchFamily="34" charset="0"/>
              <a:buChar char="•"/>
              <a:defRPr/>
            </a:pP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a:xfrm>
            <a:off x="628650" y="365125"/>
            <a:ext cx="7886700" cy="976313"/>
          </a:xfrm>
        </p:spPr>
        <p:txBody>
          <a:bodyPr/>
          <a:lstStyle/>
          <a:p>
            <a:pPr eaLnBrk="1" hangingPunct="1"/>
            <a:r>
              <a:rPr lang="en-US" altLang="zh-CN" dirty="0" smtClean="0"/>
              <a:t>FFP</a:t>
            </a:r>
            <a:r>
              <a:rPr lang="zh-CN" altLang="en-US" dirty="0" smtClean="0"/>
              <a:t>使用注意事项</a:t>
            </a:r>
            <a:endParaRPr lang="zh-CN" altLang="en-US" dirty="0" smtClean="0"/>
          </a:p>
        </p:txBody>
      </p:sp>
      <p:sp>
        <p:nvSpPr>
          <p:cNvPr id="53251" name="Rectangle 3"/>
          <p:cNvSpPr>
            <a:spLocks noGrp="1" noRot="1" noChangeArrowheads="1"/>
          </p:cNvSpPr>
          <p:nvPr>
            <p:ph idx="1"/>
          </p:nvPr>
        </p:nvSpPr>
        <p:spPr>
          <a:xfrm>
            <a:off x="323850" y="1340768"/>
            <a:ext cx="8496300" cy="5256882"/>
          </a:xfrm>
        </p:spPr>
        <p:txBody>
          <a:bodyPr>
            <a:normAutofit lnSpcReduction="10000"/>
          </a:bodyPr>
          <a:lstStyle/>
          <a:p>
            <a:pPr eaLnBrk="1" hangingPunct="1">
              <a:lnSpc>
                <a:spcPct val="150000"/>
              </a:lnSpc>
              <a:buFont typeface="Arial" panose="020B0604020202020204" pitchFamily="34" charset="0"/>
              <a:buNone/>
              <a:defRPr/>
            </a:pPr>
            <a:r>
              <a:rPr lang="en-US" altLang="zh-CN" sz="2800" dirty="0" smtClean="0"/>
              <a:t> </a:t>
            </a:r>
            <a:r>
              <a:rPr lang="zh-CN" altLang="en-US" sz="2400" dirty="0" smtClean="0">
                <a:latin typeface="+mn-ea"/>
              </a:rPr>
              <a:t>按</a:t>
            </a:r>
            <a:r>
              <a:rPr lang="en-US" altLang="zh-CN" sz="2400" dirty="0" smtClean="0">
                <a:latin typeface="+mn-ea"/>
              </a:rPr>
              <a:t>ABO</a:t>
            </a:r>
            <a:r>
              <a:rPr lang="zh-CN" altLang="en-US" sz="2400" dirty="0" smtClean="0">
                <a:latin typeface="+mn-ea"/>
              </a:rPr>
              <a:t>血型相容原则输注，不需做交叉配血。</a:t>
            </a:r>
            <a:endParaRPr lang="en-US" altLang="zh-CN" sz="2400" dirty="0" smtClean="0">
              <a:latin typeface="+mn-ea"/>
            </a:endParaRPr>
          </a:p>
          <a:p>
            <a:pPr eaLnBrk="1" hangingPunct="1">
              <a:lnSpc>
                <a:spcPct val="150000"/>
              </a:lnSpc>
              <a:buFont typeface="Arial" panose="020B0604020202020204" pitchFamily="34" charset="0"/>
              <a:buNone/>
              <a:defRPr/>
            </a:pPr>
            <a:r>
              <a:rPr lang="zh-CN" altLang="en-US" sz="2400" dirty="0" smtClean="0">
                <a:latin typeface="+mn-ea"/>
              </a:rPr>
              <a:t>  输血前应在</a:t>
            </a:r>
            <a:r>
              <a:rPr lang="en-US" altLang="zh-CN" sz="2400" dirty="0" smtClean="0">
                <a:latin typeface="+mn-ea"/>
              </a:rPr>
              <a:t>37°C</a:t>
            </a:r>
            <a:r>
              <a:rPr lang="zh-CN" altLang="en-US" sz="2400" dirty="0" smtClean="0">
                <a:latin typeface="+mn-ea"/>
              </a:rPr>
              <a:t>水浴中融化，溶化过程中应不断轻摇，避免局部温度过高，</a:t>
            </a:r>
            <a:r>
              <a:rPr lang="zh-CN" altLang="en-US" sz="2400" dirty="0" smtClean="0"/>
              <a:t>融化通常需要</a:t>
            </a:r>
            <a:r>
              <a:rPr lang="en-US" altLang="zh-CN" sz="2400" dirty="0" smtClean="0"/>
              <a:t>15-30min</a:t>
            </a:r>
            <a:r>
              <a:rPr lang="zh-CN" altLang="en-US" sz="2400" dirty="0" smtClean="0"/>
              <a:t>。</a:t>
            </a:r>
            <a:r>
              <a:rPr lang="zh-CN" altLang="en-US" sz="2400" dirty="0" smtClean="0">
                <a:latin typeface="+mn-ea"/>
              </a:rPr>
              <a:t>溶化后在</a:t>
            </a:r>
            <a:r>
              <a:rPr lang="en-US" altLang="zh-CN" sz="2400" dirty="0" smtClean="0">
                <a:latin typeface="+mn-ea"/>
              </a:rPr>
              <a:t>24h</a:t>
            </a:r>
            <a:r>
              <a:rPr lang="zh-CN" altLang="en-US" sz="2400" dirty="0" smtClean="0">
                <a:latin typeface="+mn-ea"/>
              </a:rPr>
              <a:t>内尽快用输血器输注，不可再重新冻存。</a:t>
            </a:r>
            <a:r>
              <a:rPr lang="zh-CN" altLang="en-US" sz="2400" dirty="0" smtClean="0"/>
              <a:t>融化后如果保存在</a:t>
            </a:r>
            <a:r>
              <a:rPr lang="en-US" altLang="zh-CN" sz="2400" dirty="0" smtClean="0"/>
              <a:t>22 ± 2</a:t>
            </a:r>
            <a:r>
              <a:rPr lang="en-US" altLang="zh-CN" sz="2400" baseline="30000" dirty="0" smtClean="0"/>
              <a:t>0</a:t>
            </a:r>
            <a:r>
              <a:rPr lang="en-US" altLang="zh-CN" sz="2400" dirty="0" smtClean="0"/>
              <a:t>C</a:t>
            </a:r>
            <a:r>
              <a:rPr lang="zh-CN" altLang="en-US" sz="2400" dirty="0" smtClean="0"/>
              <a:t>条件下，必须于融化后</a:t>
            </a:r>
            <a:r>
              <a:rPr lang="en-US" altLang="zh-CN" sz="2400" dirty="0" smtClean="0"/>
              <a:t>4</a:t>
            </a:r>
            <a:r>
              <a:rPr lang="zh-CN" altLang="en-US" sz="2400" dirty="0" smtClean="0"/>
              <a:t>小时内输注完毕。</a:t>
            </a:r>
            <a:endParaRPr lang="zh-CN" altLang="en-US" sz="2400" dirty="0" smtClean="0"/>
          </a:p>
          <a:p>
            <a:pPr eaLnBrk="1" hangingPunct="1">
              <a:lnSpc>
                <a:spcPct val="150000"/>
              </a:lnSpc>
              <a:buFont typeface="Arial" panose="020B0604020202020204" pitchFamily="34" charset="0"/>
              <a:buNone/>
              <a:defRPr/>
            </a:pPr>
            <a:r>
              <a:rPr lang="zh-CN" altLang="en-US" sz="2400" dirty="0" smtClean="0">
                <a:latin typeface="+mn-ea"/>
              </a:rPr>
              <a:t>在冷冻和溶化过程中，凝血因子活性大约损失</a:t>
            </a:r>
            <a:r>
              <a:rPr lang="en-US" altLang="zh-CN" sz="2400" dirty="0" smtClean="0">
                <a:latin typeface="+mn-ea"/>
              </a:rPr>
              <a:t>15%</a:t>
            </a:r>
            <a:r>
              <a:rPr lang="zh-CN" altLang="en-US" sz="2400" dirty="0" smtClean="0">
                <a:latin typeface="+mn-ea"/>
              </a:rPr>
              <a:t>左右，</a:t>
            </a:r>
            <a:r>
              <a:rPr lang="en-US" altLang="zh-CN" sz="2400" dirty="0" smtClean="0">
                <a:latin typeface="+mn-ea"/>
              </a:rPr>
              <a:t>Rh</a:t>
            </a:r>
            <a:r>
              <a:rPr lang="zh-CN" altLang="en-US" sz="2400" dirty="0" smtClean="0">
                <a:latin typeface="+mn-ea"/>
              </a:rPr>
              <a:t>阴性的血浆不得用于</a:t>
            </a:r>
            <a:r>
              <a:rPr lang="en-US" altLang="zh-CN" sz="2400" dirty="0" smtClean="0">
                <a:latin typeface="+mn-ea"/>
              </a:rPr>
              <a:t>Rh</a:t>
            </a:r>
            <a:r>
              <a:rPr lang="zh-CN" altLang="en-US" sz="2400" dirty="0" smtClean="0">
                <a:latin typeface="+mn-ea"/>
              </a:rPr>
              <a:t>阳性的病人。</a:t>
            </a:r>
            <a:endParaRPr lang="zh-CN" altLang="en-US" sz="2400" dirty="0" smtClean="0">
              <a:latin typeface="+mn-ea"/>
            </a:endParaRPr>
          </a:p>
          <a:p>
            <a:pPr eaLnBrk="1" hangingPunct="1">
              <a:lnSpc>
                <a:spcPct val="150000"/>
              </a:lnSpc>
              <a:buFont typeface="Wingdings" panose="05000000000000000000" pitchFamily="2" charset="2"/>
              <a:buNone/>
              <a:defRPr/>
            </a:pPr>
            <a:r>
              <a:rPr lang="zh-CN" altLang="en-US" sz="2400" dirty="0" smtClean="0">
                <a:latin typeface="+mn-ea"/>
              </a:rPr>
              <a:t>　剂量：每</a:t>
            </a:r>
            <a:r>
              <a:rPr lang="en-US" altLang="zh-CN" sz="2400" dirty="0" smtClean="0">
                <a:latin typeface="+mn-ea"/>
              </a:rPr>
              <a:t>Kg</a:t>
            </a:r>
            <a:r>
              <a:rPr lang="zh-CN" altLang="en-US" sz="2400" dirty="0" smtClean="0">
                <a:latin typeface="+mn-ea"/>
              </a:rPr>
              <a:t>体重</a:t>
            </a:r>
            <a:r>
              <a:rPr lang="en-US" altLang="zh-CN" sz="2400" dirty="0" smtClean="0">
                <a:latin typeface="+mn-ea"/>
              </a:rPr>
              <a:t>10-15ml</a:t>
            </a:r>
            <a:r>
              <a:rPr lang="zh-CN" altLang="en-US" sz="2400" dirty="0" smtClean="0">
                <a:latin typeface="+mn-ea"/>
              </a:rPr>
              <a:t>，可使大多数凝血因子提高到正常人的</a:t>
            </a:r>
            <a:r>
              <a:rPr lang="en-US" altLang="zh-CN" sz="2400" dirty="0" smtClean="0">
                <a:latin typeface="+mn-ea"/>
              </a:rPr>
              <a:t>25%</a:t>
            </a:r>
            <a:r>
              <a:rPr lang="zh-CN" altLang="en-US" sz="2400" dirty="0" smtClean="0">
                <a:latin typeface="+mn-ea"/>
              </a:rPr>
              <a:t>以上，达到止血效果，输注速度≯</a:t>
            </a:r>
            <a:r>
              <a:rPr lang="en-US" altLang="zh-CN" sz="2400" dirty="0" smtClean="0">
                <a:latin typeface="+mn-ea"/>
              </a:rPr>
              <a:t>10ml/min</a:t>
            </a:r>
            <a:r>
              <a:rPr lang="zh-CN" altLang="en-US" sz="2400" dirty="0" smtClean="0">
                <a:latin typeface="+mn-ea"/>
              </a:rPr>
              <a:t>。</a:t>
            </a:r>
            <a:endParaRPr lang="zh-CN" altLang="en-US" sz="2400" dirty="0" smtClean="0">
              <a:latin typeface="+mn-ea"/>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0</TotalTime>
  <Words>7549</Words>
  <Application>WPS 演示</Application>
  <PresentationFormat>全屏显示(4:3)</PresentationFormat>
  <Paragraphs>387</Paragraphs>
  <Slides>70</Slides>
  <Notes>0</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70</vt:i4>
      </vt:variant>
    </vt:vector>
  </HeadingPairs>
  <TitlesOfParts>
    <vt:vector size="84" baseType="lpstr">
      <vt:lpstr>Arial</vt:lpstr>
      <vt:lpstr>宋体</vt:lpstr>
      <vt:lpstr>Wingdings</vt:lpstr>
      <vt:lpstr>Wingdings 2</vt:lpstr>
      <vt:lpstr>Constantia</vt:lpstr>
      <vt:lpstr>隶书</vt:lpstr>
      <vt:lpstr>微软雅黑</vt:lpstr>
      <vt:lpstr>Calibri</vt:lpstr>
      <vt:lpstr>Arial Unicode MS</vt:lpstr>
      <vt:lpstr>Wingdings</vt:lpstr>
      <vt:lpstr>Broadway BT</vt:lpstr>
      <vt:lpstr>Segoe Print</vt:lpstr>
      <vt:lpstr>流畅</vt:lpstr>
      <vt:lpstr>MSPhotoEd.3</vt:lpstr>
      <vt:lpstr>重症患者合并贫血和急性失血患者的输血管理</vt:lpstr>
      <vt:lpstr>合理输血定义</vt:lpstr>
      <vt:lpstr>             目    录</vt:lpstr>
      <vt:lpstr>血液的组成</vt:lpstr>
      <vt:lpstr>PowerPoint 演示文稿</vt:lpstr>
      <vt:lpstr>  1、 红细胞制剂</vt:lpstr>
      <vt:lpstr>（2）红细胞悬液</vt:lpstr>
      <vt:lpstr>2、血浆</vt:lpstr>
      <vt:lpstr>FFP使用注意事项</vt:lpstr>
      <vt:lpstr>（2）普通冰冻血浆（FFP）</vt:lpstr>
      <vt:lpstr>(3)冷沉淀 </vt:lpstr>
      <vt:lpstr>冷沉淀输注注意事项</vt:lpstr>
      <vt:lpstr>（4）人纤维蛋白原</vt:lpstr>
      <vt:lpstr>3、血小板制剂</vt:lpstr>
      <vt:lpstr>(2)机器单采血小板</vt:lpstr>
      <vt:lpstr>             目    录</vt:lpstr>
      <vt:lpstr>1、重症患者贫血的发生情况</vt:lpstr>
      <vt:lpstr>贫血与预后不良具有强相关性</vt:lpstr>
      <vt:lpstr>贫血的病理生理学</vt:lpstr>
      <vt:lpstr>贫血时机体代偿反应</vt:lpstr>
      <vt:lpstr>机体对贫血的代偿能力</vt:lpstr>
      <vt:lpstr>2、重症患者输血的一般原则</vt:lpstr>
      <vt:lpstr>3、神经科重症患者的红细胞输注</vt:lpstr>
      <vt:lpstr>4、缺血性心脏病</vt:lpstr>
      <vt:lpstr>             目    录</vt:lpstr>
      <vt:lpstr>1、外科输血指征</vt:lpstr>
      <vt:lpstr>心脏手术后输血对预后的影响</vt:lpstr>
      <vt:lpstr>髋关节术后输血对预后的影响</vt:lpstr>
      <vt:lpstr>少量血输注</vt:lpstr>
      <vt:lpstr>             目    录</vt:lpstr>
      <vt:lpstr>1、大出血的定义和危害</vt:lpstr>
      <vt:lpstr>2、急性大量失血的病理生理</vt:lpstr>
      <vt:lpstr>急性大量失血的病理生理</vt:lpstr>
      <vt:lpstr>急性大量失血的病理生理</vt:lpstr>
      <vt:lpstr>急性失血时失血量与临床表现的关系</vt:lpstr>
      <vt:lpstr>决定输血的指标</vt:lpstr>
      <vt:lpstr>3、大出血时输血临床实践</vt:lpstr>
      <vt:lpstr>大量输血</vt:lpstr>
      <vt:lpstr>PowerPoint 演示文稿</vt:lpstr>
      <vt:lpstr>新鲜冰冻血浆输注</vt:lpstr>
      <vt:lpstr>血小板输注</vt:lpstr>
      <vt:lpstr>纤维蛋白原和冷沉淀输注</vt:lpstr>
      <vt:lpstr>（3）大量输血方案(MTP)</vt:lpstr>
      <vt:lpstr>① MTP启动阈值</vt:lpstr>
      <vt:lpstr>②运转程序</vt:lpstr>
      <vt:lpstr>PowerPoint 演示文稿</vt:lpstr>
      <vt:lpstr>③红细胞、血小板和血浆输注比例</vt:lpstr>
      <vt:lpstr>PowerPoint 演示文稿</vt:lpstr>
      <vt:lpstr>PowerPoint 演示文稿</vt:lpstr>
      <vt:lpstr>PowerPoint 演示文稿</vt:lpstr>
      <vt:lpstr>PowerPoint 演示文稿</vt:lpstr>
      <vt:lpstr>④监测和疗效评估</vt:lpstr>
      <vt:lpstr>凝血功能异常的判断</vt:lpstr>
      <vt:lpstr>PowerPoint 演示文稿</vt:lpstr>
      <vt:lpstr>PowerPoint 演示文稿</vt:lpstr>
      <vt:lpstr>PowerPoint 演示文稿</vt:lpstr>
      <vt:lpstr>产科出血的大量输血策略</vt:lpstr>
      <vt:lpstr>             目    录</vt:lpstr>
      <vt:lpstr>1、大量输血的现状</vt:lpstr>
      <vt:lpstr>2、红细胞和血浆合理输注现状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dc:creator>
  <cp:lastModifiedBy>Administrator</cp:lastModifiedBy>
  <cp:revision>121</cp:revision>
  <dcterms:created xsi:type="dcterms:W3CDTF">2017-08-04T00:16:00Z</dcterms:created>
  <dcterms:modified xsi:type="dcterms:W3CDTF">2017-08-17T00:18:37Z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2052-10.1.0.6690</vt:lpwstr>
  </property>
</Properties>
</file>